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9"/>
  </p:notesMasterIdLst>
  <p:sldIdLst>
    <p:sldId id="724" r:id="rId2"/>
    <p:sldId id="756" r:id="rId3"/>
    <p:sldId id="726" r:id="rId4"/>
    <p:sldId id="727" r:id="rId5"/>
    <p:sldId id="733" r:id="rId6"/>
    <p:sldId id="730" r:id="rId7"/>
    <p:sldId id="731" r:id="rId8"/>
    <p:sldId id="728" r:id="rId9"/>
    <p:sldId id="732" r:id="rId10"/>
    <p:sldId id="759" r:id="rId11"/>
    <p:sldId id="734" r:id="rId12"/>
    <p:sldId id="735" r:id="rId13"/>
    <p:sldId id="736" r:id="rId14"/>
    <p:sldId id="737" r:id="rId15"/>
    <p:sldId id="738" r:id="rId16"/>
    <p:sldId id="739" r:id="rId17"/>
    <p:sldId id="740" r:id="rId18"/>
    <p:sldId id="747" r:id="rId19"/>
    <p:sldId id="758" r:id="rId20"/>
    <p:sldId id="750" r:id="rId21"/>
    <p:sldId id="752" r:id="rId22"/>
    <p:sldId id="754" r:id="rId23"/>
    <p:sldId id="755" r:id="rId24"/>
    <p:sldId id="741" r:id="rId25"/>
    <p:sldId id="742" r:id="rId26"/>
    <p:sldId id="749" r:id="rId27"/>
    <p:sldId id="744" r:id="rId28"/>
  </p:sldIdLst>
  <p:sldSz cx="9144000" cy="6858000" type="screen4x3"/>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02A"/>
    <a:srgbClr val="1C4D5A"/>
    <a:srgbClr val="C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5343" autoAdjust="0"/>
  </p:normalViewPr>
  <p:slideViewPr>
    <p:cSldViewPr>
      <p:cViewPr>
        <p:scale>
          <a:sx n="82" d="100"/>
          <a:sy n="82" d="100"/>
        </p:scale>
        <p:origin x="-102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F36DA-20F5-4585-9D68-9F22C1722EF2}" type="doc">
      <dgm:prSet loTypeId="urn:microsoft.com/office/officeart/2005/8/layout/radial6" loCatId="cycle" qsTypeId="urn:microsoft.com/office/officeart/2005/8/quickstyle/simple1" qsCatId="simple" csTypeId="urn:microsoft.com/office/officeart/2005/8/colors/accent2_2" csCatId="accent2" phldr="1"/>
      <dgm:spPr/>
      <dgm:t>
        <a:bodyPr/>
        <a:lstStyle/>
        <a:p>
          <a:pPr rtl="1"/>
          <a:endParaRPr lang="ar-SA"/>
        </a:p>
      </dgm:t>
    </dgm:pt>
    <dgm:pt modelId="{FCA30A45-3A24-4368-A8CB-87CD9A8AA355}">
      <dgm:prSet phldrT="[Text]"/>
      <dgm:spPr/>
      <dgm:t>
        <a:bodyPr/>
        <a:lstStyle/>
        <a:p>
          <a:pPr rtl="1"/>
          <a:r>
            <a:rPr lang="ar-SA" b="1" dirty="0" smtClean="0"/>
            <a:t>نظام الامل ويب</a:t>
          </a:r>
          <a:endParaRPr lang="ar-SA" b="1" dirty="0"/>
        </a:p>
      </dgm:t>
    </dgm:pt>
    <dgm:pt modelId="{E6C2E9E0-3D48-4B77-B866-128AC60BB6E0}" type="parTrans" cxnId="{48EEA712-6580-4E0B-BF58-B38F40801E88}">
      <dgm:prSet/>
      <dgm:spPr/>
      <dgm:t>
        <a:bodyPr/>
        <a:lstStyle/>
        <a:p>
          <a:pPr rtl="1"/>
          <a:endParaRPr lang="ar-SA"/>
        </a:p>
      </dgm:t>
    </dgm:pt>
    <dgm:pt modelId="{F15FF072-E51A-4614-9268-B51D8FC4304D}" type="sibTrans" cxnId="{48EEA712-6580-4E0B-BF58-B38F40801E88}">
      <dgm:prSet/>
      <dgm:spPr/>
      <dgm:t>
        <a:bodyPr/>
        <a:lstStyle/>
        <a:p>
          <a:pPr rtl="1"/>
          <a:endParaRPr lang="ar-SA"/>
        </a:p>
      </dgm:t>
    </dgm:pt>
    <dgm:pt modelId="{BDC32D20-7A8C-40AE-A946-E77175F8EB75}">
      <dgm:prSet phldrT="[Text]" custT="1"/>
      <dgm:spPr/>
      <dgm:t>
        <a:bodyPr/>
        <a:lstStyle/>
        <a:p>
          <a:pPr rtl="1"/>
          <a:r>
            <a:rPr lang="ar-SA" sz="1600" b="1" dirty="0" smtClean="0"/>
            <a:t>ارسال الحوالات</a:t>
          </a:r>
          <a:endParaRPr lang="ar-SA" sz="1600" b="1" dirty="0"/>
        </a:p>
      </dgm:t>
    </dgm:pt>
    <dgm:pt modelId="{6F467A9A-BD93-43F1-975A-D8819DA66A7B}" type="parTrans" cxnId="{8C1A95E8-2138-49E4-9BC6-DDF99FFA3FC9}">
      <dgm:prSet/>
      <dgm:spPr/>
      <dgm:t>
        <a:bodyPr/>
        <a:lstStyle/>
        <a:p>
          <a:pPr rtl="1"/>
          <a:endParaRPr lang="ar-SA"/>
        </a:p>
      </dgm:t>
    </dgm:pt>
    <dgm:pt modelId="{5057C8CC-217B-423D-9DDD-072CA8273278}" type="sibTrans" cxnId="{8C1A95E8-2138-49E4-9BC6-DDF99FFA3FC9}">
      <dgm:prSet/>
      <dgm:spPr/>
      <dgm:t>
        <a:bodyPr/>
        <a:lstStyle/>
        <a:p>
          <a:pPr rtl="1"/>
          <a:endParaRPr lang="ar-SA" b="1"/>
        </a:p>
      </dgm:t>
    </dgm:pt>
    <dgm:pt modelId="{9CC203D0-3265-4BE9-B039-AE8A1697FBBA}">
      <dgm:prSet phldrT="[Text]" custT="1"/>
      <dgm:spPr/>
      <dgm:t>
        <a:bodyPr/>
        <a:lstStyle/>
        <a:p>
          <a:pPr rtl="1"/>
          <a:r>
            <a:rPr lang="ar-SA" sz="1600" b="1" dirty="0" smtClean="0"/>
            <a:t>لوحة التحكم </a:t>
          </a:r>
          <a:endParaRPr lang="ar-SA" sz="1600" b="1" dirty="0"/>
        </a:p>
      </dgm:t>
    </dgm:pt>
    <dgm:pt modelId="{5305F8C8-2295-4A70-A819-226E18A02330}" type="parTrans" cxnId="{9F5EFAB3-2F0E-4FFF-A0A6-106DFDC84932}">
      <dgm:prSet/>
      <dgm:spPr/>
      <dgm:t>
        <a:bodyPr/>
        <a:lstStyle/>
        <a:p>
          <a:pPr rtl="1"/>
          <a:endParaRPr lang="ar-SA"/>
        </a:p>
      </dgm:t>
    </dgm:pt>
    <dgm:pt modelId="{8E29FB9E-4528-4C7A-87D4-43FB06473F79}" type="sibTrans" cxnId="{9F5EFAB3-2F0E-4FFF-A0A6-106DFDC84932}">
      <dgm:prSet/>
      <dgm:spPr/>
      <dgm:t>
        <a:bodyPr/>
        <a:lstStyle/>
        <a:p>
          <a:pPr rtl="1"/>
          <a:endParaRPr lang="ar-SA" b="1"/>
        </a:p>
      </dgm:t>
    </dgm:pt>
    <dgm:pt modelId="{886B1F09-C3E0-4163-BF90-53EA9EC30BFB}">
      <dgm:prSet phldrT="[Text]" custT="1"/>
      <dgm:spPr/>
      <dgm:t>
        <a:bodyPr/>
        <a:lstStyle/>
        <a:p>
          <a:pPr rtl="1"/>
          <a:r>
            <a:rPr lang="ar-SA" sz="1600" b="1" dirty="0" smtClean="0"/>
            <a:t>استعراض تقارير نقاط البيع </a:t>
          </a:r>
          <a:endParaRPr lang="ar-SA" sz="1600" b="1" dirty="0"/>
        </a:p>
      </dgm:t>
    </dgm:pt>
    <dgm:pt modelId="{3D684066-2E85-40D3-AA91-295E5A79A831}" type="parTrans" cxnId="{9EFB6FA1-52A8-49D7-8DEB-76F7BD264CDD}">
      <dgm:prSet/>
      <dgm:spPr/>
      <dgm:t>
        <a:bodyPr/>
        <a:lstStyle/>
        <a:p>
          <a:pPr rtl="1"/>
          <a:endParaRPr lang="ar-SA"/>
        </a:p>
      </dgm:t>
    </dgm:pt>
    <dgm:pt modelId="{A1623547-CBE2-4766-A5CB-2BC7924D893F}" type="sibTrans" cxnId="{9EFB6FA1-52A8-49D7-8DEB-76F7BD264CDD}">
      <dgm:prSet/>
      <dgm:spPr/>
      <dgm:t>
        <a:bodyPr/>
        <a:lstStyle/>
        <a:p>
          <a:pPr rtl="1"/>
          <a:endParaRPr lang="ar-SA" b="1"/>
        </a:p>
      </dgm:t>
    </dgm:pt>
    <dgm:pt modelId="{3D50CA4D-DB46-407B-B2F7-3EC0636F23C9}">
      <dgm:prSet phldrT="[Text]" custT="1"/>
      <dgm:spPr/>
      <dgm:t>
        <a:bodyPr/>
        <a:lstStyle/>
        <a:p>
          <a:pPr rtl="1"/>
          <a:r>
            <a:rPr lang="ar-SA" sz="1600" b="1" dirty="0" smtClean="0"/>
            <a:t>اعتماد ارسال الحوالات</a:t>
          </a:r>
          <a:endParaRPr lang="ar-SA" sz="1600" b="1" dirty="0"/>
        </a:p>
      </dgm:t>
    </dgm:pt>
    <dgm:pt modelId="{D4D7E6BB-3728-4B5E-AD5B-622046E33FB3}" type="parTrans" cxnId="{0DB46B1A-C351-415D-9F5D-D41411843793}">
      <dgm:prSet/>
      <dgm:spPr/>
      <dgm:t>
        <a:bodyPr/>
        <a:lstStyle/>
        <a:p>
          <a:pPr rtl="1"/>
          <a:endParaRPr lang="ar-SA"/>
        </a:p>
      </dgm:t>
    </dgm:pt>
    <dgm:pt modelId="{6684A892-BC2D-4915-A518-12DCF5F2AAD0}" type="sibTrans" cxnId="{0DB46B1A-C351-415D-9F5D-D41411843793}">
      <dgm:prSet/>
      <dgm:spPr/>
      <dgm:t>
        <a:bodyPr/>
        <a:lstStyle/>
        <a:p>
          <a:pPr rtl="1"/>
          <a:endParaRPr lang="ar-SA" b="1"/>
        </a:p>
      </dgm:t>
    </dgm:pt>
    <dgm:pt modelId="{A1788188-B48C-450E-AE14-05DFDABFB5A3}">
      <dgm:prSet phldrT="[Text]" custT="1"/>
      <dgm:spPr/>
      <dgm:t>
        <a:bodyPr/>
        <a:lstStyle/>
        <a:p>
          <a:pPr rtl="1"/>
          <a:r>
            <a:rPr lang="ar-SA" sz="1600" b="1" dirty="0" smtClean="0"/>
            <a:t>استعراض وثاثق الصرف</a:t>
          </a:r>
          <a:endParaRPr lang="ar-SA" sz="1600" b="1" dirty="0"/>
        </a:p>
      </dgm:t>
    </dgm:pt>
    <dgm:pt modelId="{2EC99071-9088-4471-98AF-496F3D6809C4}" type="parTrans" cxnId="{8C316945-9900-419E-965E-E31AC708BE40}">
      <dgm:prSet/>
      <dgm:spPr/>
      <dgm:t>
        <a:bodyPr/>
        <a:lstStyle/>
        <a:p>
          <a:pPr rtl="1"/>
          <a:endParaRPr lang="ar-SA"/>
        </a:p>
      </dgm:t>
    </dgm:pt>
    <dgm:pt modelId="{80A0281F-4346-4C33-BAB4-BA8B05B3CC3B}" type="sibTrans" cxnId="{8C316945-9900-419E-965E-E31AC708BE40}">
      <dgm:prSet/>
      <dgm:spPr/>
      <dgm:t>
        <a:bodyPr/>
        <a:lstStyle/>
        <a:p>
          <a:pPr rtl="1"/>
          <a:endParaRPr lang="ar-SA" b="1"/>
        </a:p>
      </dgm:t>
    </dgm:pt>
    <dgm:pt modelId="{BFBD6422-8680-4F24-ABCF-0A7369944EA1}">
      <dgm:prSet phldrT="[Text]" custT="1"/>
      <dgm:spPr/>
      <dgm:t>
        <a:bodyPr/>
        <a:lstStyle/>
        <a:p>
          <a:pPr rtl="1"/>
          <a:r>
            <a:rPr lang="ar-SA" sz="1600" b="1" dirty="0" smtClean="0"/>
            <a:t>استعراض تفاصيل المشاريع</a:t>
          </a:r>
          <a:endParaRPr lang="ar-SA" sz="1600" b="1" dirty="0"/>
        </a:p>
      </dgm:t>
    </dgm:pt>
    <dgm:pt modelId="{431D0E9F-3803-4499-82E5-4978CE0F8E11}" type="parTrans" cxnId="{FD652D31-328D-42CB-9CFE-90AFA16259DF}">
      <dgm:prSet/>
      <dgm:spPr/>
      <dgm:t>
        <a:bodyPr/>
        <a:lstStyle/>
        <a:p>
          <a:pPr rtl="1"/>
          <a:endParaRPr lang="ar-SA"/>
        </a:p>
      </dgm:t>
    </dgm:pt>
    <dgm:pt modelId="{71B4D4BE-6F79-441A-9B4B-CFEE8C5B90F8}" type="sibTrans" cxnId="{FD652D31-328D-42CB-9CFE-90AFA16259DF}">
      <dgm:prSet/>
      <dgm:spPr/>
      <dgm:t>
        <a:bodyPr/>
        <a:lstStyle/>
        <a:p>
          <a:pPr rtl="1"/>
          <a:endParaRPr lang="ar-SA" b="1"/>
        </a:p>
      </dgm:t>
    </dgm:pt>
    <dgm:pt modelId="{36751AC6-0E26-44CB-8732-40A90EAFE546}">
      <dgm:prSet phldrT="[Text]" custT="1"/>
      <dgm:spPr/>
      <dgm:t>
        <a:bodyPr/>
        <a:lstStyle/>
        <a:p>
          <a:pPr rtl="1"/>
          <a:r>
            <a:rPr lang="ar-SA" sz="1600" b="1" dirty="0" smtClean="0"/>
            <a:t>استعراض بيانات الحوالات </a:t>
          </a:r>
          <a:endParaRPr lang="ar-SA" sz="1600" b="1" dirty="0"/>
        </a:p>
      </dgm:t>
    </dgm:pt>
    <dgm:pt modelId="{C9FD0248-830A-4359-BAE8-14BC42635EB7}" type="parTrans" cxnId="{44D4841D-3746-4772-BB50-C54772181C19}">
      <dgm:prSet/>
      <dgm:spPr/>
      <dgm:t>
        <a:bodyPr/>
        <a:lstStyle/>
        <a:p>
          <a:pPr rtl="1"/>
          <a:endParaRPr lang="ar-SA"/>
        </a:p>
      </dgm:t>
    </dgm:pt>
    <dgm:pt modelId="{4C7A959D-3C64-4663-85A7-577F489C2591}" type="sibTrans" cxnId="{44D4841D-3746-4772-BB50-C54772181C19}">
      <dgm:prSet/>
      <dgm:spPr/>
      <dgm:t>
        <a:bodyPr/>
        <a:lstStyle/>
        <a:p>
          <a:pPr rtl="1"/>
          <a:endParaRPr lang="ar-SA" b="1"/>
        </a:p>
      </dgm:t>
    </dgm:pt>
    <dgm:pt modelId="{7FFA6878-E779-40BB-B422-F20F087FEE82}">
      <dgm:prSet phldrT="[Text]" custT="1"/>
      <dgm:spPr/>
      <dgm:t>
        <a:bodyPr/>
        <a:lstStyle/>
        <a:p>
          <a:pPr rtl="1"/>
          <a:r>
            <a:rPr lang="ar-SA" sz="1600" b="1" dirty="0" smtClean="0"/>
            <a:t>استعراض كشف حساب</a:t>
          </a:r>
          <a:endParaRPr lang="ar-SA" sz="1600" b="1" dirty="0"/>
        </a:p>
      </dgm:t>
    </dgm:pt>
    <dgm:pt modelId="{EDF6E9D4-20DB-463A-B808-E423BAF43BF8}" type="parTrans" cxnId="{5E26F2C9-ACFD-436B-9B99-1CC77B2153C6}">
      <dgm:prSet/>
      <dgm:spPr/>
      <dgm:t>
        <a:bodyPr/>
        <a:lstStyle/>
        <a:p>
          <a:pPr rtl="1"/>
          <a:endParaRPr lang="ar-SA"/>
        </a:p>
      </dgm:t>
    </dgm:pt>
    <dgm:pt modelId="{76FCB969-655D-4296-BEFA-6DFC9E9666E9}" type="sibTrans" cxnId="{5E26F2C9-ACFD-436B-9B99-1CC77B2153C6}">
      <dgm:prSet/>
      <dgm:spPr/>
      <dgm:t>
        <a:bodyPr/>
        <a:lstStyle/>
        <a:p>
          <a:pPr rtl="1"/>
          <a:endParaRPr lang="ar-SA" b="1"/>
        </a:p>
      </dgm:t>
    </dgm:pt>
    <dgm:pt modelId="{D41077E6-2EB7-4F79-9F74-B5C026DFCDCD}">
      <dgm:prSet phldrT="[Text]" custT="1"/>
      <dgm:spPr/>
      <dgm:t>
        <a:bodyPr/>
        <a:lstStyle/>
        <a:p>
          <a:pPr rtl="1"/>
          <a:r>
            <a:rPr lang="ar-SA" sz="1600" b="1" dirty="0" smtClean="0"/>
            <a:t>استعراض وطباعة خطابات الضمان الالكتروني</a:t>
          </a:r>
          <a:endParaRPr lang="ar-SA" sz="1600" b="1" dirty="0"/>
        </a:p>
      </dgm:t>
    </dgm:pt>
    <dgm:pt modelId="{8B192999-57CB-4FAE-98F1-85D90319F2F2}" type="parTrans" cxnId="{58B7F331-02F4-4F48-9257-8CCF3B88EF51}">
      <dgm:prSet/>
      <dgm:spPr/>
      <dgm:t>
        <a:bodyPr/>
        <a:lstStyle/>
        <a:p>
          <a:pPr rtl="1"/>
          <a:endParaRPr lang="ar-SA"/>
        </a:p>
      </dgm:t>
    </dgm:pt>
    <dgm:pt modelId="{EED643DF-3604-4E3E-8BDB-29561DA41124}" type="sibTrans" cxnId="{58B7F331-02F4-4F48-9257-8CCF3B88EF51}">
      <dgm:prSet/>
      <dgm:spPr/>
      <dgm:t>
        <a:bodyPr/>
        <a:lstStyle/>
        <a:p>
          <a:pPr rtl="1"/>
          <a:endParaRPr lang="ar-SA"/>
        </a:p>
      </dgm:t>
    </dgm:pt>
    <dgm:pt modelId="{D2559373-F88A-4680-8D40-01B46E7DAAD0}" type="pres">
      <dgm:prSet presAssocID="{AA3F36DA-20F5-4585-9D68-9F22C1722EF2}" presName="Name0" presStyleCnt="0">
        <dgm:presLayoutVars>
          <dgm:chMax val="1"/>
          <dgm:dir/>
          <dgm:animLvl val="ctr"/>
          <dgm:resizeHandles val="exact"/>
        </dgm:presLayoutVars>
      </dgm:prSet>
      <dgm:spPr/>
      <dgm:t>
        <a:bodyPr/>
        <a:lstStyle/>
        <a:p>
          <a:pPr rtl="1"/>
          <a:endParaRPr lang="ar-SA"/>
        </a:p>
      </dgm:t>
    </dgm:pt>
    <dgm:pt modelId="{0B9E4A70-DF0B-4730-8A94-634A554B92C7}" type="pres">
      <dgm:prSet presAssocID="{FCA30A45-3A24-4368-A8CB-87CD9A8AA355}" presName="centerShape" presStyleLbl="node0" presStyleIdx="0" presStyleCnt="1"/>
      <dgm:spPr/>
      <dgm:t>
        <a:bodyPr/>
        <a:lstStyle/>
        <a:p>
          <a:pPr rtl="1"/>
          <a:endParaRPr lang="ar-SA"/>
        </a:p>
      </dgm:t>
    </dgm:pt>
    <dgm:pt modelId="{FA22B8F3-96F8-43A1-82A6-F5DE0A9CF910}" type="pres">
      <dgm:prSet presAssocID="{BDC32D20-7A8C-40AE-A946-E77175F8EB75}" presName="node" presStyleLbl="node1" presStyleIdx="0" presStyleCnt="9">
        <dgm:presLayoutVars>
          <dgm:bulletEnabled val="1"/>
        </dgm:presLayoutVars>
      </dgm:prSet>
      <dgm:spPr/>
      <dgm:t>
        <a:bodyPr/>
        <a:lstStyle/>
        <a:p>
          <a:pPr rtl="1"/>
          <a:endParaRPr lang="ar-SA"/>
        </a:p>
      </dgm:t>
    </dgm:pt>
    <dgm:pt modelId="{25E10569-11F4-4B4A-A350-BD63161F4E48}" type="pres">
      <dgm:prSet presAssocID="{BDC32D20-7A8C-40AE-A946-E77175F8EB75}" presName="dummy" presStyleCnt="0"/>
      <dgm:spPr/>
    </dgm:pt>
    <dgm:pt modelId="{27F0F3BC-7099-488F-AECC-BC7385518361}" type="pres">
      <dgm:prSet presAssocID="{5057C8CC-217B-423D-9DDD-072CA8273278}" presName="sibTrans" presStyleLbl="sibTrans2D1" presStyleIdx="0" presStyleCnt="9"/>
      <dgm:spPr/>
      <dgm:t>
        <a:bodyPr/>
        <a:lstStyle/>
        <a:p>
          <a:pPr rtl="1"/>
          <a:endParaRPr lang="ar-SA"/>
        </a:p>
      </dgm:t>
    </dgm:pt>
    <dgm:pt modelId="{8C88E4C8-012C-4870-8EDD-EA657B16891F}" type="pres">
      <dgm:prSet presAssocID="{9CC203D0-3265-4BE9-B039-AE8A1697FBBA}" presName="node" presStyleLbl="node1" presStyleIdx="1" presStyleCnt="9">
        <dgm:presLayoutVars>
          <dgm:bulletEnabled val="1"/>
        </dgm:presLayoutVars>
      </dgm:prSet>
      <dgm:spPr/>
      <dgm:t>
        <a:bodyPr/>
        <a:lstStyle/>
        <a:p>
          <a:pPr rtl="1"/>
          <a:endParaRPr lang="ar-SA"/>
        </a:p>
      </dgm:t>
    </dgm:pt>
    <dgm:pt modelId="{BFEA27D5-DEEE-4BA5-9136-140A1E3091E8}" type="pres">
      <dgm:prSet presAssocID="{9CC203D0-3265-4BE9-B039-AE8A1697FBBA}" presName="dummy" presStyleCnt="0"/>
      <dgm:spPr/>
    </dgm:pt>
    <dgm:pt modelId="{432C139C-30AA-48CF-A089-11C81C9D1C92}" type="pres">
      <dgm:prSet presAssocID="{8E29FB9E-4528-4C7A-87D4-43FB06473F79}" presName="sibTrans" presStyleLbl="sibTrans2D1" presStyleIdx="1" presStyleCnt="9"/>
      <dgm:spPr/>
      <dgm:t>
        <a:bodyPr/>
        <a:lstStyle/>
        <a:p>
          <a:pPr rtl="1"/>
          <a:endParaRPr lang="ar-SA"/>
        </a:p>
      </dgm:t>
    </dgm:pt>
    <dgm:pt modelId="{5E09582E-80C1-4712-9F28-D31803F8EDA1}" type="pres">
      <dgm:prSet presAssocID="{886B1F09-C3E0-4163-BF90-53EA9EC30BFB}" presName="node" presStyleLbl="node1" presStyleIdx="2" presStyleCnt="9">
        <dgm:presLayoutVars>
          <dgm:bulletEnabled val="1"/>
        </dgm:presLayoutVars>
      </dgm:prSet>
      <dgm:spPr/>
      <dgm:t>
        <a:bodyPr/>
        <a:lstStyle/>
        <a:p>
          <a:pPr rtl="1"/>
          <a:endParaRPr lang="ar-SA"/>
        </a:p>
      </dgm:t>
    </dgm:pt>
    <dgm:pt modelId="{070139F9-B360-418C-9779-09D4D100D907}" type="pres">
      <dgm:prSet presAssocID="{886B1F09-C3E0-4163-BF90-53EA9EC30BFB}" presName="dummy" presStyleCnt="0"/>
      <dgm:spPr/>
    </dgm:pt>
    <dgm:pt modelId="{F44C02CA-8B55-429A-B5E0-A114F9FC6825}" type="pres">
      <dgm:prSet presAssocID="{A1623547-CBE2-4766-A5CB-2BC7924D893F}" presName="sibTrans" presStyleLbl="sibTrans2D1" presStyleIdx="2" presStyleCnt="9"/>
      <dgm:spPr/>
      <dgm:t>
        <a:bodyPr/>
        <a:lstStyle/>
        <a:p>
          <a:pPr rtl="1"/>
          <a:endParaRPr lang="ar-SA"/>
        </a:p>
      </dgm:t>
    </dgm:pt>
    <dgm:pt modelId="{0E12BE37-8349-42D1-8F3E-2B9DECEB5F8D}" type="pres">
      <dgm:prSet presAssocID="{A1788188-B48C-450E-AE14-05DFDABFB5A3}" presName="node" presStyleLbl="node1" presStyleIdx="3" presStyleCnt="9">
        <dgm:presLayoutVars>
          <dgm:bulletEnabled val="1"/>
        </dgm:presLayoutVars>
      </dgm:prSet>
      <dgm:spPr/>
      <dgm:t>
        <a:bodyPr/>
        <a:lstStyle/>
        <a:p>
          <a:pPr rtl="1"/>
          <a:endParaRPr lang="ar-SA"/>
        </a:p>
      </dgm:t>
    </dgm:pt>
    <dgm:pt modelId="{50DEA984-59EE-4F2A-A04F-6AE8DE01B2E2}" type="pres">
      <dgm:prSet presAssocID="{A1788188-B48C-450E-AE14-05DFDABFB5A3}" presName="dummy" presStyleCnt="0"/>
      <dgm:spPr/>
    </dgm:pt>
    <dgm:pt modelId="{B99DEB1D-2635-48AE-A62D-0D2BEEB1ED56}" type="pres">
      <dgm:prSet presAssocID="{80A0281F-4346-4C33-BAB4-BA8B05B3CC3B}" presName="sibTrans" presStyleLbl="sibTrans2D1" presStyleIdx="3" presStyleCnt="9"/>
      <dgm:spPr/>
      <dgm:t>
        <a:bodyPr/>
        <a:lstStyle/>
        <a:p>
          <a:pPr rtl="1"/>
          <a:endParaRPr lang="ar-SA"/>
        </a:p>
      </dgm:t>
    </dgm:pt>
    <dgm:pt modelId="{3D77ACA7-F35F-4A77-91D8-F173B2679607}" type="pres">
      <dgm:prSet presAssocID="{D41077E6-2EB7-4F79-9F74-B5C026DFCDCD}" presName="node" presStyleLbl="node1" presStyleIdx="4" presStyleCnt="9">
        <dgm:presLayoutVars>
          <dgm:bulletEnabled val="1"/>
        </dgm:presLayoutVars>
      </dgm:prSet>
      <dgm:spPr/>
      <dgm:t>
        <a:bodyPr/>
        <a:lstStyle/>
        <a:p>
          <a:pPr rtl="1"/>
          <a:endParaRPr lang="ar-SA"/>
        </a:p>
      </dgm:t>
    </dgm:pt>
    <dgm:pt modelId="{2FB320D2-C419-4608-8027-0A245828697C}" type="pres">
      <dgm:prSet presAssocID="{D41077E6-2EB7-4F79-9F74-B5C026DFCDCD}" presName="dummy" presStyleCnt="0"/>
      <dgm:spPr/>
    </dgm:pt>
    <dgm:pt modelId="{2A4E6080-76B6-4D70-9289-9CA6EDE5B859}" type="pres">
      <dgm:prSet presAssocID="{EED643DF-3604-4E3E-8BDB-29561DA41124}" presName="sibTrans" presStyleLbl="sibTrans2D1" presStyleIdx="4" presStyleCnt="9"/>
      <dgm:spPr/>
      <dgm:t>
        <a:bodyPr/>
        <a:lstStyle/>
        <a:p>
          <a:pPr rtl="1"/>
          <a:endParaRPr lang="ar-SA"/>
        </a:p>
      </dgm:t>
    </dgm:pt>
    <dgm:pt modelId="{BAC71B90-C83C-4887-B5B6-6714564124EF}" type="pres">
      <dgm:prSet presAssocID="{BFBD6422-8680-4F24-ABCF-0A7369944EA1}" presName="node" presStyleLbl="node1" presStyleIdx="5" presStyleCnt="9">
        <dgm:presLayoutVars>
          <dgm:bulletEnabled val="1"/>
        </dgm:presLayoutVars>
      </dgm:prSet>
      <dgm:spPr/>
      <dgm:t>
        <a:bodyPr/>
        <a:lstStyle/>
        <a:p>
          <a:pPr rtl="1"/>
          <a:endParaRPr lang="ar-SA"/>
        </a:p>
      </dgm:t>
    </dgm:pt>
    <dgm:pt modelId="{14861773-FA39-4237-9B11-BC5DB5004C6E}" type="pres">
      <dgm:prSet presAssocID="{BFBD6422-8680-4F24-ABCF-0A7369944EA1}" presName="dummy" presStyleCnt="0"/>
      <dgm:spPr/>
    </dgm:pt>
    <dgm:pt modelId="{73846CA0-76F6-4DB1-9CFA-F10A40F94F2A}" type="pres">
      <dgm:prSet presAssocID="{71B4D4BE-6F79-441A-9B4B-CFEE8C5B90F8}" presName="sibTrans" presStyleLbl="sibTrans2D1" presStyleIdx="5" presStyleCnt="9"/>
      <dgm:spPr/>
      <dgm:t>
        <a:bodyPr/>
        <a:lstStyle/>
        <a:p>
          <a:pPr rtl="1"/>
          <a:endParaRPr lang="ar-SA"/>
        </a:p>
      </dgm:t>
    </dgm:pt>
    <dgm:pt modelId="{41EAADFA-269C-41FE-8119-732EB2B95EDB}" type="pres">
      <dgm:prSet presAssocID="{36751AC6-0E26-44CB-8732-40A90EAFE546}" presName="node" presStyleLbl="node1" presStyleIdx="6" presStyleCnt="9">
        <dgm:presLayoutVars>
          <dgm:bulletEnabled val="1"/>
        </dgm:presLayoutVars>
      </dgm:prSet>
      <dgm:spPr/>
      <dgm:t>
        <a:bodyPr/>
        <a:lstStyle/>
        <a:p>
          <a:pPr rtl="1"/>
          <a:endParaRPr lang="ar-SA"/>
        </a:p>
      </dgm:t>
    </dgm:pt>
    <dgm:pt modelId="{6FB8D943-E7F7-474C-96A0-BDAD8D76E15D}" type="pres">
      <dgm:prSet presAssocID="{36751AC6-0E26-44CB-8732-40A90EAFE546}" presName="dummy" presStyleCnt="0"/>
      <dgm:spPr/>
    </dgm:pt>
    <dgm:pt modelId="{1D140848-CD4D-4EB4-8FBB-A683204415BE}" type="pres">
      <dgm:prSet presAssocID="{4C7A959D-3C64-4663-85A7-577F489C2591}" presName="sibTrans" presStyleLbl="sibTrans2D1" presStyleIdx="6" presStyleCnt="9"/>
      <dgm:spPr/>
      <dgm:t>
        <a:bodyPr/>
        <a:lstStyle/>
        <a:p>
          <a:pPr rtl="1"/>
          <a:endParaRPr lang="ar-SA"/>
        </a:p>
      </dgm:t>
    </dgm:pt>
    <dgm:pt modelId="{A4948E88-AE79-49FD-874F-EAD8F3B364EF}" type="pres">
      <dgm:prSet presAssocID="{7FFA6878-E779-40BB-B422-F20F087FEE82}" presName="node" presStyleLbl="node1" presStyleIdx="7" presStyleCnt="9">
        <dgm:presLayoutVars>
          <dgm:bulletEnabled val="1"/>
        </dgm:presLayoutVars>
      </dgm:prSet>
      <dgm:spPr/>
      <dgm:t>
        <a:bodyPr/>
        <a:lstStyle/>
        <a:p>
          <a:pPr rtl="1"/>
          <a:endParaRPr lang="ar-SA"/>
        </a:p>
      </dgm:t>
    </dgm:pt>
    <dgm:pt modelId="{74680F55-D27E-4484-8D27-CD0B5B2A583F}" type="pres">
      <dgm:prSet presAssocID="{7FFA6878-E779-40BB-B422-F20F087FEE82}" presName="dummy" presStyleCnt="0"/>
      <dgm:spPr/>
    </dgm:pt>
    <dgm:pt modelId="{4FD1506A-C52A-458A-848D-CDFF82BD3031}" type="pres">
      <dgm:prSet presAssocID="{76FCB969-655D-4296-BEFA-6DFC9E9666E9}" presName="sibTrans" presStyleLbl="sibTrans2D1" presStyleIdx="7" presStyleCnt="9"/>
      <dgm:spPr/>
      <dgm:t>
        <a:bodyPr/>
        <a:lstStyle/>
        <a:p>
          <a:pPr rtl="1"/>
          <a:endParaRPr lang="ar-SA"/>
        </a:p>
      </dgm:t>
    </dgm:pt>
    <dgm:pt modelId="{EFB0B3C7-B56D-42E4-97CC-5162B5B042AF}" type="pres">
      <dgm:prSet presAssocID="{3D50CA4D-DB46-407B-B2F7-3EC0636F23C9}" presName="node" presStyleLbl="node1" presStyleIdx="8" presStyleCnt="9">
        <dgm:presLayoutVars>
          <dgm:bulletEnabled val="1"/>
        </dgm:presLayoutVars>
      </dgm:prSet>
      <dgm:spPr/>
      <dgm:t>
        <a:bodyPr/>
        <a:lstStyle/>
        <a:p>
          <a:pPr rtl="1"/>
          <a:endParaRPr lang="ar-SA"/>
        </a:p>
      </dgm:t>
    </dgm:pt>
    <dgm:pt modelId="{572F8DF6-6037-4DC4-85CB-A6C428356B1E}" type="pres">
      <dgm:prSet presAssocID="{3D50CA4D-DB46-407B-B2F7-3EC0636F23C9}" presName="dummy" presStyleCnt="0"/>
      <dgm:spPr/>
    </dgm:pt>
    <dgm:pt modelId="{9C270F0B-58AF-42C0-A8DF-E00AE5FDE690}" type="pres">
      <dgm:prSet presAssocID="{6684A892-BC2D-4915-A518-12DCF5F2AAD0}" presName="sibTrans" presStyleLbl="sibTrans2D1" presStyleIdx="8" presStyleCnt="9"/>
      <dgm:spPr/>
      <dgm:t>
        <a:bodyPr/>
        <a:lstStyle/>
        <a:p>
          <a:pPr rtl="1"/>
          <a:endParaRPr lang="ar-SA"/>
        </a:p>
      </dgm:t>
    </dgm:pt>
  </dgm:ptLst>
  <dgm:cxnLst>
    <dgm:cxn modelId="{8C316945-9900-419E-965E-E31AC708BE40}" srcId="{FCA30A45-3A24-4368-A8CB-87CD9A8AA355}" destId="{A1788188-B48C-450E-AE14-05DFDABFB5A3}" srcOrd="3" destOrd="0" parTransId="{2EC99071-9088-4471-98AF-496F3D6809C4}" sibTransId="{80A0281F-4346-4C33-BAB4-BA8B05B3CC3B}"/>
    <dgm:cxn modelId="{75FBE290-3278-46C1-9EDC-041C82AF2574}" type="presOf" srcId="{BDC32D20-7A8C-40AE-A946-E77175F8EB75}" destId="{FA22B8F3-96F8-43A1-82A6-F5DE0A9CF910}" srcOrd="0" destOrd="0" presId="urn:microsoft.com/office/officeart/2005/8/layout/radial6"/>
    <dgm:cxn modelId="{DC37A31A-28F0-46E3-B188-C671E2D8A97E}" type="presOf" srcId="{A1788188-B48C-450E-AE14-05DFDABFB5A3}" destId="{0E12BE37-8349-42D1-8F3E-2B9DECEB5F8D}" srcOrd="0" destOrd="0" presId="urn:microsoft.com/office/officeart/2005/8/layout/radial6"/>
    <dgm:cxn modelId="{9EFB6FA1-52A8-49D7-8DEB-76F7BD264CDD}" srcId="{FCA30A45-3A24-4368-A8CB-87CD9A8AA355}" destId="{886B1F09-C3E0-4163-BF90-53EA9EC30BFB}" srcOrd="2" destOrd="0" parTransId="{3D684066-2E85-40D3-AA91-295E5A79A831}" sibTransId="{A1623547-CBE2-4766-A5CB-2BC7924D893F}"/>
    <dgm:cxn modelId="{6835E93F-C3A7-4340-A431-F4E87AD2F85C}" type="presOf" srcId="{A1623547-CBE2-4766-A5CB-2BC7924D893F}" destId="{F44C02CA-8B55-429A-B5E0-A114F9FC6825}" srcOrd="0" destOrd="0" presId="urn:microsoft.com/office/officeart/2005/8/layout/radial6"/>
    <dgm:cxn modelId="{F663EDFD-B8D8-4CDA-A7CA-33C9C1F2A677}" type="presOf" srcId="{8E29FB9E-4528-4C7A-87D4-43FB06473F79}" destId="{432C139C-30AA-48CF-A089-11C81C9D1C92}" srcOrd="0" destOrd="0" presId="urn:microsoft.com/office/officeart/2005/8/layout/radial6"/>
    <dgm:cxn modelId="{48EEA712-6580-4E0B-BF58-B38F40801E88}" srcId="{AA3F36DA-20F5-4585-9D68-9F22C1722EF2}" destId="{FCA30A45-3A24-4368-A8CB-87CD9A8AA355}" srcOrd="0" destOrd="0" parTransId="{E6C2E9E0-3D48-4B77-B866-128AC60BB6E0}" sibTransId="{F15FF072-E51A-4614-9268-B51D8FC4304D}"/>
    <dgm:cxn modelId="{C266896D-75F1-4947-ACC4-FB96888C26AA}" type="presOf" srcId="{EED643DF-3604-4E3E-8BDB-29561DA41124}" destId="{2A4E6080-76B6-4D70-9289-9CA6EDE5B859}" srcOrd="0" destOrd="0" presId="urn:microsoft.com/office/officeart/2005/8/layout/radial6"/>
    <dgm:cxn modelId="{3CA3C288-7126-468D-AEFA-B886063554A3}" type="presOf" srcId="{D41077E6-2EB7-4F79-9F74-B5C026DFCDCD}" destId="{3D77ACA7-F35F-4A77-91D8-F173B2679607}" srcOrd="0" destOrd="0" presId="urn:microsoft.com/office/officeart/2005/8/layout/radial6"/>
    <dgm:cxn modelId="{0DB46B1A-C351-415D-9F5D-D41411843793}" srcId="{FCA30A45-3A24-4368-A8CB-87CD9A8AA355}" destId="{3D50CA4D-DB46-407B-B2F7-3EC0636F23C9}" srcOrd="8" destOrd="0" parTransId="{D4D7E6BB-3728-4B5E-AD5B-622046E33FB3}" sibTransId="{6684A892-BC2D-4915-A518-12DCF5F2AAD0}"/>
    <dgm:cxn modelId="{9C4DC068-2F7A-4C8B-9648-419EE3A30BC9}" type="presOf" srcId="{AA3F36DA-20F5-4585-9D68-9F22C1722EF2}" destId="{D2559373-F88A-4680-8D40-01B46E7DAAD0}" srcOrd="0" destOrd="0" presId="urn:microsoft.com/office/officeart/2005/8/layout/radial6"/>
    <dgm:cxn modelId="{59DB8C33-DE0A-4B0F-A1A9-1B62B75CCB58}" type="presOf" srcId="{80A0281F-4346-4C33-BAB4-BA8B05B3CC3B}" destId="{B99DEB1D-2635-48AE-A62D-0D2BEEB1ED56}" srcOrd="0" destOrd="0" presId="urn:microsoft.com/office/officeart/2005/8/layout/radial6"/>
    <dgm:cxn modelId="{58B7F331-02F4-4F48-9257-8CCF3B88EF51}" srcId="{FCA30A45-3A24-4368-A8CB-87CD9A8AA355}" destId="{D41077E6-2EB7-4F79-9F74-B5C026DFCDCD}" srcOrd="4" destOrd="0" parTransId="{8B192999-57CB-4FAE-98F1-85D90319F2F2}" sibTransId="{EED643DF-3604-4E3E-8BDB-29561DA41124}"/>
    <dgm:cxn modelId="{0C4DE345-96F1-4BDF-AC5B-506E50A37613}" type="presOf" srcId="{5057C8CC-217B-423D-9DDD-072CA8273278}" destId="{27F0F3BC-7099-488F-AECC-BC7385518361}" srcOrd="0" destOrd="0" presId="urn:microsoft.com/office/officeart/2005/8/layout/radial6"/>
    <dgm:cxn modelId="{C0953C4A-F604-40A1-AF92-267A88BE6E40}" type="presOf" srcId="{76FCB969-655D-4296-BEFA-6DFC9E9666E9}" destId="{4FD1506A-C52A-458A-848D-CDFF82BD3031}" srcOrd="0" destOrd="0" presId="urn:microsoft.com/office/officeart/2005/8/layout/radial6"/>
    <dgm:cxn modelId="{86EB3C85-9D4D-49C7-9CA8-C68D0D984C74}" type="presOf" srcId="{3D50CA4D-DB46-407B-B2F7-3EC0636F23C9}" destId="{EFB0B3C7-B56D-42E4-97CC-5162B5B042AF}" srcOrd="0" destOrd="0" presId="urn:microsoft.com/office/officeart/2005/8/layout/radial6"/>
    <dgm:cxn modelId="{33BB5102-A113-4991-A59B-91BB4C664B0D}" type="presOf" srcId="{6684A892-BC2D-4915-A518-12DCF5F2AAD0}" destId="{9C270F0B-58AF-42C0-A8DF-E00AE5FDE690}" srcOrd="0" destOrd="0" presId="urn:microsoft.com/office/officeart/2005/8/layout/radial6"/>
    <dgm:cxn modelId="{3444FBA4-A0E9-4086-B7F8-6051D7AC55CE}" type="presOf" srcId="{71B4D4BE-6F79-441A-9B4B-CFEE8C5B90F8}" destId="{73846CA0-76F6-4DB1-9CFA-F10A40F94F2A}" srcOrd="0" destOrd="0" presId="urn:microsoft.com/office/officeart/2005/8/layout/radial6"/>
    <dgm:cxn modelId="{33154FF0-AB2F-4127-9637-669AB03691FB}" type="presOf" srcId="{9CC203D0-3265-4BE9-B039-AE8A1697FBBA}" destId="{8C88E4C8-012C-4870-8EDD-EA657B16891F}" srcOrd="0" destOrd="0" presId="urn:microsoft.com/office/officeart/2005/8/layout/radial6"/>
    <dgm:cxn modelId="{893E7F5E-605C-4C25-AA74-3E25D605A4F8}" type="presOf" srcId="{4C7A959D-3C64-4663-85A7-577F489C2591}" destId="{1D140848-CD4D-4EB4-8FBB-A683204415BE}" srcOrd="0" destOrd="0" presId="urn:microsoft.com/office/officeart/2005/8/layout/radial6"/>
    <dgm:cxn modelId="{5E26F2C9-ACFD-436B-9B99-1CC77B2153C6}" srcId="{FCA30A45-3A24-4368-A8CB-87CD9A8AA355}" destId="{7FFA6878-E779-40BB-B422-F20F087FEE82}" srcOrd="7" destOrd="0" parTransId="{EDF6E9D4-20DB-463A-B808-E423BAF43BF8}" sibTransId="{76FCB969-655D-4296-BEFA-6DFC9E9666E9}"/>
    <dgm:cxn modelId="{E837F8C3-AC8A-420D-AC1A-28BDA28E8182}" type="presOf" srcId="{BFBD6422-8680-4F24-ABCF-0A7369944EA1}" destId="{BAC71B90-C83C-4887-B5B6-6714564124EF}" srcOrd="0" destOrd="0" presId="urn:microsoft.com/office/officeart/2005/8/layout/radial6"/>
    <dgm:cxn modelId="{9F5EFAB3-2F0E-4FFF-A0A6-106DFDC84932}" srcId="{FCA30A45-3A24-4368-A8CB-87CD9A8AA355}" destId="{9CC203D0-3265-4BE9-B039-AE8A1697FBBA}" srcOrd="1" destOrd="0" parTransId="{5305F8C8-2295-4A70-A819-226E18A02330}" sibTransId="{8E29FB9E-4528-4C7A-87D4-43FB06473F79}"/>
    <dgm:cxn modelId="{49C27931-4FE2-415E-A7E4-5E504F2ACE6C}" type="presOf" srcId="{36751AC6-0E26-44CB-8732-40A90EAFE546}" destId="{41EAADFA-269C-41FE-8119-732EB2B95EDB}" srcOrd="0" destOrd="0" presId="urn:microsoft.com/office/officeart/2005/8/layout/radial6"/>
    <dgm:cxn modelId="{3D3E3A12-70F6-44D7-B9EF-4C913EE9015A}" type="presOf" srcId="{886B1F09-C3E0-4163-BF90-53EA9EC30BFB}" destId="{5E09582E-80C1-4712-9F28-D31803F8EDA1}" srcOrd="0" destOrd="0" presId="urn:microsoft.com/office/officeart/2005/8/layout/radial6"/>
    <dgm:cxn modelId="{44D4841D-3746-4772-BB50-C54772181C19}" srcId="{FCA30A45-3A24-4368-A8CB-87CD9A8AA355}" destId="{36751AC6-0E26-44CB-8732-40A90EAFE546}" srcOrd="6" destOrd="0" parTransId="{C9FD0248-830A-4359-BAE8-14BC42635EB7}" sibTransId="{4C7A959D-3C64-4663-85A7-577F489C2591}"/>
    <dgm:cxn modelId="{DB99B395-39AD-4CF5-813D-337AA56CA26B}" type="presOf" srcId="{7FFA6878-E779-40BB-B422-F20F087FEE82}" destId="{A4948E88-AE79-49FD-874F-EAD8F3B364EF}" srcOrd="0" destOrd="0" presId="urn:microsoft.com/office/officeart/2005/8/layout/radial6"/>
    <dgm:cxn modelId="{FD652D31-328D-42CB-9CFE-90AFA16259DF}" srcId="{FCA30A45-3A24-4368-A8CB-87CD9A8AA355}" destId="{BFBD6422-8680-4F24-ABCF-0A7369944EA1}" srcOrd="5" destOrd="0" parTransId="{431D0E9F-3803-4499-82E5-4978CE0F8E11}" sibTransId="{71B4D4BE-6F79-441A-9B4B-CFEE8C5B90F8}"/>
    <dgm:cxn modelId="{8C1A95E8-2138-49E4-9BC6-DDF99FFA3FC9}" srcId="{FCA30A45-3A24-4368-A8CB-87CD9A8AA355}" destId="{BDC32D20-7A8C-40AE-A946-E77175F8EB75}" srcOrd="0" destOrd="0" parTransId="{6F467A9A-BD93-43F1-975A-D8819DA66A7B}" sibTransId="{5057C8CC-217B-423D-9DDD-072CA8273278}"/>
    <dgm:cxn modelId="{AA51390C-E724-42A1-B4A7-D28484C43291}" type="presOf" srcId="{FCA30A45-3A24-4368-A8CB-87CD9A8AA355}" destId="{0B9E4A70-DF0B-4730-8A94-634A554B92C7}" srcOrd="0" destOrd="0" presId="urn:microsoft.com/office/officeart/2005/8/layout/radial6"/>
    <dgm:cxn modelId="{437CCD22-B1CF-48C6-814E-071D853D7C81}" type="presParOf" srcId="{D2559373-F88A-4680-8D40-01B46E7DAAD0}" destId="{0B9E4A70-DF0B-4730-8A94-634A554B92C7}" srcOrd="0" destOrd="0" presId="urn:microsoft.com/office/officeart/2005/8/layout/radial6"/>
    <dgm:cxn modelId="{4CBEC6CB-FF52-4843-AA1C-A74DB30F601F}" type="presParOf" srcId="{D2559373-F88A-4680-8D40-01B46E7DAAD0}" destId="{FA22B8F3-96F8-43A1-82A6-F5DE0A9CF910}" srcOrd="1" destOrd="0" presId="urn:microsoft.com/office/officeart/2005/8/layout/radial6"/>
    <dgm:cxn modelId="{BC59FDE6-CDB2-4D20-BB34-2EFF27AAC794}" type="presParOf" srcId="{D2559373-F88A-4680-8D40-01B46E7DAAD0}" destId="{25E10569-11F4-4B4A-A350-BD63161F4E48}" srcOrd="2" destOrd="0" presId="urn:microsoft.com/office/officeart/2005/8/layout/radial6"/>
    <dgm:cxn modelId="{94ABA1EF-469B-4C54-93FB-FC8F57F8FCD7}" type="presParOf" srcId="{D2559373-F88A-4680-8D40-01B46E7DAAD0}" destId="{27F0F3BC-7099-488F-AECC-BC7385518361}" srcOrd="3" destOrd="0" presId="urn:microsoft.com/office/officeart/2005/8/layout/radial6"/>
    <dgm:cxn modelId="{850F2093-9168-431C-A7FE-2BA080545F9F}" type="presParOf" srcId="{D2559373-F88A-4680-8D40-01B46E7DAAD0}" destId="{8C88E4C8-012C-4870-8EDD-EA657B16891F}" srcOrd="4" destOrd="0" presId="urn:microsoft.com/office/officeart/2005/8/layout/radial6"/>
    <dgm:cxn modelId="{05F2194D-B156-46B7-9D78-1DB35F11DD5D}" type="presParOf" srcId="{D2559373-F88A-4680-8D40-01B46E7DAAD0}" destId="{BFEA27D5-DEEE-4BA5-9136-140A1E3091E8}" srcOrd="5" destOrd="0" presId="urn:microsoft.com/office/officeart/2005/8/layout/radial6"/>
    <dgm:cxn modelId="{C4BFC12F-CD50-4D20-81FE-D20D406AE453}" type="presParOf" srcId="{D2559373-F88A-4680-8D40-01B46E7DAAD0}" destId="{432C139C-30AA-48CF-A089-11C81C9D1C92}" srcOrd="6" destOrd="0" presId="urn:microsoft.com/office/officeart/2005/8/layout/radial6"/>
    <dgm:cxn modelId="{8A3CE8CB-BC78-4FD8-A5B4-2DA82042CC73}" type="presParOf" srcId="{D2559373-F88A-4680-8D40-01B46E7DAAD0}" destId="{5E09582E-80C1-4712-9F28-D31803F8EDA1}" srcOrd="7" destOrd="0" presId="urn:microsoft.com/office/officeart/2005/8/layout/radial6"/>
    <dgm:cxn modelId="{CB77F3AA-D666-4A5A-BE16-37B20C236918}" type="presParOf" srcId="{D2559373-F88A-4680-8D40-01B46E7DAAD0}" destId="{070139F9-B360-418C-9779-09D4D100D907}" srcOrd="8" destOrd="0" presId="urn:microsoft.com/office/officeart/2005/8/layout/radial6"/>
    <dgm:cxn modelId="{791784E4-B6D1-46B0-9723-D0FD2AB3FA95}" type="presParOf" srcId="{D2559373-F88A-4680-8D40-01B46E7DAAD0}" destId="{F44C02CA-8B55-429A-B5E0-A114F9FC6825}" srcOrd="9" destOrd="0" presId="urn:microsoft.com/office/officeart/2005/8/layout/radial6"/>
    <dgm:cxn modelId="{2F1055F6-754F-47A0-8382-FA8941654D87}" type="presParOf" srcId="{D2559373-F88A-4680-8D40-01B46E7DAAD0}" destId="{0E12BE37-8349-42D1-8F3E-2B9DECEB5F8D}" srcOrd="10" destOrd="0" presId="urn:microsoft.com/office/officeart/2005/8/layout/radial6"/>
    <dgm:cxn modelId="{D3D2F25E-C522-49DC-9210-3588BFD74665}" type="presParOf" srcId="{D2559373-F88A-4680-8D40-01B46E7DAAD0}" destId="{50DEA984-59EE-4F2A-A04F-6AE8DE01B2E2}" srcOrd="11" destOrd="0" presId="urn:microsoft.com/office/officeart/2005/8/layout/radial6"/>
    <dgm:cxn modelId="{B9460623-F9B6-460A-B46C-97ABD87A612E}" type="presParOf" srcId="{D2559373-F88A-4680-8D40-01B46E7DAAD0}" destId="{B99DEB1D-2635-48AE-A62D-0D2BEEB1ED56}" srcOrd="12" destOrd="0" presId="urn:microsoft.com/office/officeart/2005/8/layout/radial6"/>
    <dgm:cxn modelId="{ED9A23EC-5881-45F0-B684-C1A136B4DFC8}" type="presParOf" srcId="{D2559373-F88A-4680-8D40-01B46E7DAAD0}" destId="{3D77ACA7-F35F-4A77-91D8-F173B2679607}" srcOrd="13" destOrd="0" presId="urn:microsoft.com/office/officeart/2005/8/layout/radial6"/>
    <dgm:cxn modelId="{9E4B4438-C686-45F8-A9EC-D11B0FFE0FDD}" type="presParOf" srcId="{D2559373-F88A-4680-8D40-01B46E7DAAD0}" destId="{2FB320D2-C419-4608-8027-0A245828697C}" srcOrd="14" destOrd="0" presId="urn:microsoft.com/office/officeart/2005/8/layout/radial6"/>
    <dgm:cxn modelId="{F16B3962-8F00-40BA-BFEE-B7EFC74F5893}" type="presParOf" srcId="{D2559373-F88A-4680-8D40-01B46E7DAAD0}" destId="{2A4E6080-76B6-4D70-9289-9CA6EDE5B859}" srcOrd="15" destOrd="0" presId="urn:microsoft.com/office/officeart/2005/8/layout/radial6"/>
    <dgm:cxn modelId="{9F9D0202-8EAC-4FE9-96A0-80BE5632C0A7}" type="presParOf" srcId="{D2559373-F88A-4680-8D40-01B46E7DAAD0}" destId="{BAC71B90-C83C-4887-B5B6-6714564124EF}" srcOrd="16" destOrd="0" presId="urn:microsoft.com/office/officeart/2005/8/layout/radial6"/>
    <dgm:cxn modelId="{60A5B16D-6D6E-46D7-8419-E4FD9951CAC6}" type="presParOf" srcId="{D2559373-F88A-4680-8D40-01B46E7DAAD0}" destId="{14861773-FA39-4237-9B11-BC5DB5004C6E}" srcOrd="17" destOrd="0" presId="urn:microsoft.com/office/officeart/2005/8/layout/radial6"/>
    <dgm:cxn modelId="{FA19F4A3-42DA-47D0-820C-23EDA32D1DF2}" type="presParOf" srcId="{D2559373-F88A-4680-8D40-01B46E7DAAD0}" destId="{73846CA0-76F6-4DB1-9CFA-F10A40F94F2A}" srcOrd="18" destOrd="0" presId="urn:microsoft.com/office/officeart/2005/8/layout/radial6"/>
    <dgm:cxn modelId="{B641DEEF-B680-4BF0-A15F-BA5FEDF84B38}" type="presParOf" srcId="{D2559373-F88A-4680-8D40-01B46E7DAAD0}" destId="{41EAADFA-269C-41FE-8119-732EB2B95EDB}" srcOrd="19" destOrd="0" presId="urn:microsoft.com/office/officeart/2005/8/layout/radial6"/>
    <dgm:cxn modelId="{864DAD48-3D7A-48B7-870D-1A5AB0173A51}" type="presParOf" srcId="{D2559373-F88A-4680-8D40-01B46E7DAAD0}" destId="{6FB8D943-E7F7-474C-96A0-BDAD8D76E15D}" srcOrd="20" destOrd="0" presId="urn:microsoft.com/office/officeart/2005/8/layout/radial6"/>
    <dgm:cxn modelId="{A7ED5657-0440-4648-9D44-1D9028BB24D1}" type="presParOf" srcId="{D2559373-F88A-4680-8D40-01B46E7DAAD0}" destId="{1D140848-CD4D-4EB4-8FBB-A683204415BE}" srcOrd="21" destOrd="0" presId="urn:microsoft.com/office/officeart/2005/8/layout/radial6"/>
    <dgm:cxn modelId="{BD485957-257F-4836-8C8D-0756EFF669AA}" type="presParOf" srcId="{D2559373-F88A-4680-8D40-01B46E7DAAD0}" destId="{A4948E88-AE79-49FD-874F-EAD8F3B364EF}" srcOrd="22" destOrd="0" presId="urn:microsoft.com/office/officeart/2005/8/layout/radial6"/>
    <dgm:cxn modelId="{10351F1B-31A2-4B57-B19A-0F0CBF1A73DB}" type="presParOf" srcId="{D2559373-F88A-4680-8D40-01B46E7DAAD0}" destId="{74680F55-D27E-4484-8D27-CD0B5B2A583F}" srcOrd="23" destOrd="0" presId="urn:microsoft.com/office/officeart/2005/8/layout/radial6"/>
    <dgm:cxn modelId="{C3F6507B-8507-45E6-AE98-D5C66DCC23B4}" type="presParOf" srcId="{D2559373-F88A-4680-8D40-01B46E7DAAD0}" destId="{4FD1506A-C52A-458A-848D-CDFF82BD3031}" srcOrd="24" destOrd="0" presId="urn:microsoft.com/office/officeart/2005/8/layout/radial6"/>
    <dgm:cxn modelId="{C44C6C36-F675-4375-8C03-59BCF5F9A9B4}" type="presParOf" srcId="{D2559373-F88A-4680-8D40-01B46E7DAAD0}" destId="{EFB0B3C7-B56D-42E4-97CC-5162B5B042AF}" srcOrd="25" destOrd="0" presId="urn:microsoft.com/office/officeart/2005/8/layout/radial6"/>
    <dgm:cxn modelId="{E1ECA0CF-259B-428C-838B-D6A299B5A5C0}" type="presParOf" srcId="{D2559373-F88A-4680-8D40-01B46E7DAAD0}" destId="{572F8DF6-6037-4DC4-85CB-A6C428356B1E}" srcOrd="26" destOrd="0" presId="urn:microsoft.com/office/officeart/2005/8/layout/radial6"/>
    <dgm:cxn modelId="{C122AF70-B93A-4410-8A58-E6986980F768}" type="presParOf" srcId="{D2559373-F88A-4680-8D40-01B46E7DAAD0}" destId="{9C270F0B-58AF-42C0-A8DF-E00AE5FDE690}" srcOrd="27"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70F0B-58AF-42C0-A8DF-E00AE5FDE690}">
      <dsp:nvSpPr>
        <dsp:cNvPr id="0" name=""/>
        <dsp:cNvSpPr/>
      </dsp:nvSpPr>
      <dsp:spPr>
        <a:xfrm>
          <a:off x="975256" y="458623"/>
          <a:ext cx="4648794" cy="4648794"/>
        </a:xfrm>
        <a:prstGeom prst="blockArc">
          <a:avLst>
            <a:gd name="adj1" fmla="val 13800000"/>
            <a:gd name="adj2" fmla="val 16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1506A-C52A-458A-848D-CDFF82BD3031}">
      <dsp:nvSpPr>
        <dsp:cNvPr id="0" name=""/>
        <dsp:cNvSpPr/>
      </dsp:nvSpPr>
      <dsp:spPr>
        <a:xfrm>
          <a:off x="975256" y="458623"/>
          <a:ext cx="4648794" cy="4648794"/>
        </a:xfrm>
        <a:prstGeom prst="blockArc">
          <a:avLst>
            <a:gd name="adj1" fmla="val 11400000"/>
            <a:gd name="adj2" fmla="val 13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140848-CD4D-4EB4-8FBB-A683204415BE}">
      <dsp:nvSpPr>
        <dsp:cNvPr id="0" name=""/>
        <dsp:cNvSpPr/>
      </dsp:nvSpPr>
      <dsp:spPr>
        <a:xfrm>
          <a:off x="975256" y="458623"/>
          <a:ext cx="4648794" cy="4648794"/>
        </a:xfrm>
        <a:prstGeom prst="blockArc">
          <a:avLst>
            <a:gd name="adj1" fmla="val 9000000"/>
            <a:gd name="adj2" fmla="val 114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846CA0-76F6-4DB1-9CFA-F10A40F94F2A}">
      <dsp:nvSpPr>
        <dsp:cNvPr id="0" name=""/>
        <dsp:cNvSpPr/>
      </dsp:nvSpPr>
      <dsp:spPr>
        <a:xfrm>
          <a:off x="975256" y="458623"/>
          <a:ext cx="4648794" cy="4648794"/>
        </a:xfrm>
        <a:prstGeom prst="blockArc">
          <a:avLst>
            <a:gd name="adj1" fmla="val 6600000"/>
            <a:gd name="adj2" fmla="val 9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4E6080-76B6-4D70-9289-9CA6EDE5B859}">
      <dsp:nvSpPr>
        <dsp:cNvPr id="0" name=""/>
        <dsp:cNvSpPr/>
      </dsp:nvSpPr>
      <dsp:spPr>
        <a:xfrm>
          <a:off x="975256" y="458623"/>
          <a:ext cx="4648794" cy="4648794"/>
        </a:xfrm>
        <a:prstGeom prst="blockArc">
          <a:avLst>
            <a:gd name="adj1" fmla="val 4200000"/>
            <a:gd name="adj2" fmla="val 6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DEB1D-2635-48AE-A62D-0D2BEEB1ED56}">
      <dsp:nvSpPr>
        <dsp:cNvPr id="0" name=""/>
        <dsp:cNvSpPr/>
      </dsp:nvSpPr>
      <dsp:spPr>
        <a:xfrm>
          <a:off x="975256" y="458623"/>
          <a:ext cx="4648794" cy="4648794"/>
        </a:xfrm>
        <a:prstGeom prst="blockArc">
          <a:avLst>
            <a:gd name="adj1" fmla="val 1800000"/>
            <a:gd name="adj2" fmla="val 4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4C02CA-8B55-429A-B5E0-A114F9FC6825}">
      <dsp:nvSpPr>
        <dsp:cNvPr id="0" name=""/>
        <dsp:cNvSpPr/>
      </dsp:nvSpPr>
      <dsp:spPr>
        <a:xfrm>
          <a:off x="975256" y="458623"/>
          <a:ext cx="4648794" cy="4648794"/>
        </a:xfrm>
        <a:prstGeom prst="blockArc">
          <a:avLst>
            <a:gd name="adj1" fmla="val 21000000"/>
            <a:gd name="adj2" fmla="val 1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2C139C-30AA-48CF-A089-11C81C9D1C92}">
      <dsp:nvSpPr>
        <dsp:cNvPr id="0" name=""/>
        <dsp:cNvSpPr/>
      </dsp:nvSpPr>
      <dsp:spPr>
        <a:xfrm>
          <a:off x="975256" y="458623"/>
          <a:ext cx="4648794" cy="4648794"/>
        </a:xfrm>
        <a:prstGeom prst="blockArc">
          <a:avLst>
            <a:gd name="adj1" fmla="val 18600000"/>
            <a:gd name="adj2" fmla="val 21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F0F3BC-7099-488F-AECC-BC7385518361}">
      <dsp:nvSpPr>
        <dsp:cNvPr id="0" name=""/>
        <dsp:cNvSpPr/>
      </dsp:nvSpPr>
      <dsp:spPr>
        <a:xfrm>
          <a:off x="975256" y="458623"/>
          <a:ext cx="4648794" cy="4648794"/>
        </a:xfrm>
        <a:prstGeom prst="blockArc">
          <a:avLst>
            <a:gd name="adj1" fmla="val 16200000"/>
            <a:gd name="adj2" fmla="val 18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9E4A70-DF0B-4730-8A94-634A554B92C7}">
      <dsp:nvSpPr>
        <dsp:cNvPr id="0" name=""/>
        <dsp:cNvSpPr/>
      </dsp:nvSpPr>
      <dsp:spPr>
        <a:xfrm>
          <a:off x="2595577" y="2078944"/>
          <a:ext cx="1408153" cy="140815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1">
            <a:lnSpc>
              <a:spcPct val="90000"/>
            </a:lnSpc>
            <a:spcBef>
              <a:spcPct val="0"/>
            </a:spcBef>
            <a:spcAft>
              <a:spcPct val="35000"/>
            </a:spcAft>
          </a:pPr>
          <a:r>
            <a:rPr lang="ar-SA" sz="2300" b="1" kern="1200" dirty="0" smtClean="0"/>
            <a:t>نظام الامل ويب</a:t>
          </a:r>
          <a:endParaRPr lang="ar-SA" sz="2300" b="1" kern="1200" dirty="0"/>
        </a:p>
      </dsp:txBody>
      <dsp:txXfrm>
        <a:off x="2801796" y="2285163"/>
        <a:ext cx="995715" cy="995715"/>
      </dsp:txXfrm>
    </dsp:sp>
    <dsp:sp modelId="{FA22B8F3-96F8-43A1-82A6-F5DE0A9CF910}">
      <dsp:nvSpPr>
        <dsp:cNvPr id="0" name=""/>
        <dsp:cNvSpPr/>
      </dsp:nvSpPr>
      <dsp:spPr>
        <a:xfrm>
          <a:off x="2806800" y="1255"/>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ارسال الحوالات</a:t>
          </a:r>
          <a:endParaRPr lang="ar-SA" sz="1600" b="1" kern="1200" dirty="0"/>
        </a:p>
      </dsp:txBody>
      <dsp:txXfrm>
        <a:off x="2951153" y="145608"/>
        <a:ext cx="697001" cy="697001"/>
      </dsp:txXfrm>
    </dsp:sp>
    <dsp:sp modelId="{8C88E4C8-012C-4870-8EDD-EA657B16891F}">
      <dsp:nvSpPr>
        <dsp:cNvPr id="0" name=""/>
        <dsp:cNvSpPr/>
      </dsp:nvSpPr>
      <dsp:spPr>
        <a:xfrm>
          <a:off x="4278084"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لوحة التحكم </a:t>
          </a:r>
          <a:endParaRPr lang="ar-SA" sz="1600" b="1" kern="1200" dirty="0"/>
        </a:p>
      </dsp:txBody>
      <dsp:txXfrm>
        <a:off x="4422437" y="681111"/>
        <a:ext cx="697001" cy="697001"/>
      </dsp:txXfrm>
    </dsp:sp>
    <dsp:sp modelId="{5E09582E-80C1-4712-9F28-D31803F8EDA1}">
      <dsp:nvSpPr>
        <dsp:cNvPr id="0" name=""/>
        <dsp:cNvSpPr/>
      </dsp:nvSpPr>
      <dsp:spPr>
        <a:xfrm>
          <a:off x="5060938"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استعراض تقارير نقاط البيع </a:t>
          </a:r>
          <a:endParaRPr lang="ar-SA" sz="1600" b="1" kern="1200" dirty="0"/>
        </a:p>
      </dsp:txBody>
      <dsp:txXfrm>
        <a:off x="5205291" y="2037054"/>
        <a:ext cx="697001" cy="697001"/>
      </dsp:txXfrm>
    </dsp:sp>
    <dsp:sp modelId="{0E12BE37-8349-42D1-8F3E-2B9DECEB5F8D}">
      <dsp:nvSpPr>
        <dsp:cNvPr id="0" name=""/>
        <dsp:cNvSpPr/>
      </dsp:nvSpPr>
      <dsp:spPr>
        <a:xfrm>
          <a:off x="4789056"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استعراض وثاثق الصرف</a:t>
          </a:r>
          <a:endParaRPr lang="ar-SA" sz="1600" b="1" kern="1200" dirty="0"/>
        </a:p>
      </dsp:txBody>
      <dsp:txXfrm>
        <a:off x="4933409" y="3578976"/>
        <a:ext cx="697001" cy="697001"/>
      </dsp:txXfrm>
    </dsp:sp>
    <dsp:sp modelId="{3D77ACA7-F35F-4A77-91D8-F173B2679607}">
      <dsp:nvSpPr>
        <dsp:cNvPr id="0" name=""/>
        <dsp:cNvSpPr/>
      </dsp:nvSpPr>
      <dsp:spPr>
        <a:xfrm>
          <a:off x="3589654"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استعراض وطباعة خطابات الضمان الالكتروني</a:t>
          </a:r>
          <a:endParaRPr lang="ar-SA" sz="1600" b="1" kern="1200" dirty="0"/>
        </a:p>
      </dsp:txBody>
      <dsp:txXfrm>
        <a:off x="3734007" y="4585393"/>
        <a:ext cx="697001" cy="697001"/>
      </dsp:txXfrm>
    </dsp:sp>
    <dsp:sp modelId="{BAC71B90-C83C-4887-B5B6-6714564124EF}">
      <dsp:nvSpPr>
        <dsp:cNvPr id="0" name=""/>
        <dsp:cNvSpPr/>
      </dsp:nvSpPr>
      <dsp:spPr>
        <a:xfrm>
          <a:off x="2023946"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استعراض تفاصيل المشاريع</a:t>
          </a:r>
          <a:endParaRPr lang="ar-SA" sz="1600" b="1" kern="1200" dirty="0"/>
        </a:p>
      </dsp:txBody>
      <dsp:txXfrm>
        <a:off x="2168299" y="4585393"/>
        <a:ext cx="697001" cy="697001"/>
      </dsp:txXfrm>
    </dsp:sp>
    <dsp:sp modelId="{41EAADFA-269C-41FE-8119-732EB2B95EDB}">
      <dsp:nvSpPr>
        <dsp:cNvPr id="0" name=""/>
        <dsp:cNvSpPr/>
      </dsp:nvSpPr>
      <dsp:spPr>
        <a:xfrm>
          <a:off x="824544"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استعراض بيانات الحوالات </a:t>
          </a:r>
          <a:endParaRPr lang="ar-SA" sz="1600" b="1" kern="1200" dirty="0"/>
        </a:p>
      </dsp:txBody>
      <dsp:txXfrm>
        <a:off x="968897" y="3578976"/>
        <a:ext cx="697001" cy="697001"/>
      </dsp:txXfrm>
    </dsp:sp>
    <dsp:sp modelId="{A4948E88-AE79-49FD-874F-EAD8F3B364EF}">
      <dsp:nvSpPr>
        <dsp:cNvPr id="0" name=""/>
        <dsp:cNvSpPr/>
      </dsp:nvSpPr>
      <dsp:spPr>
        <a:xfrm>
          <a:off x="552662"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استعراض كشف حساب</a:t>
          </a:r>
          <a:endParaRPr lang="ar-SA" sz="1600" b="1" kern="1200" dirty="0"/>
        </a:p>
      </dsp:txBody>
      <dsp:txXfrm>
        <a:off x="697015" y="2037054"/>
        <a:ext cx="697001" cy="697001"/>
      </dsp:txXfrm>
    </dsp:sp>
    <dsp:sp modelId="{EFB0B3C7-B56D-42E4-97CC-5162B5B042AF}">
      <dsp:nvSpPr>
        <dsp:cNvPr id="0" name=""/>
        <dsp:cNvSpPr/>
      </dsp:nvSpPr>
      <dsp:spPr>
        <a:xfrm>
          <a:off x="1335516"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r>
            <a:rPr lang="ar-SA" sz="1600" b="1" kern="1200" dirty="0" smtClean="0"/>
            <a:t>اعتماد ارسال الحوالات</a:t>
          </a:r>
          <a:endParaRPr lang="ar-SA" sz="1600" b="1" kern="1200" dirty="0"/>
        </a:p>
      </dsp:txBody>
      <dsp:txXfrm>
        <a:off x="1479869" y="681111"/>
        <a:ext cx="697001" cy="69700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29A7A4E4-E3FE-4722-8DC4-A48D4B53661A}" type="datetimeFigureOut">
              <a:rPr lang="ar-YE" smtClean="0"/>
              <a:t>25/06/1445</a:t>
            </a:fld>
            <a:endParaRPr lang="ar-YE"/>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229F776-3DCC-4538-B823-831628BFB035}" type="slidenum">
              <a:rPr lang="ar-YE" smtClean="0"/>
              <a:t>‹#›</a:t>
            </a:fld>
            <a:endParaRPr lang="ar-YE"/>
          </a:p>
        </p:txBody>
      </p:sp>
    </p:spTree>
    <p:extLst>
      <p:ext uri="{BB962C8B-B14F-4D97-AF65-F5344CB8AC3E}">
        <p14:creationId xmlns:p14="http://schemas.microsoft.com/office/powerpoint/2010/main" val="351017926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6"/>
            <a:ext cx="7772400" cy="1470025"/>
          </a:xfrm>
        </p:spPr>
        <p:txBody>
          <a:bodyPr/>
          <a:lstStyle/>
          <a:p>
            <a:r>
              <a:rPr lang="ar-SA"/>
              <a:t>انقر لتحرير نمط العنوان الرئيسي</a:t>
            </a:r>
            <a:endParaRPr lang="ar-YE"/>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406520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73835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9"/>
            <a:ext cx="2057400" cy="5851525"/>
          </a:xfrm>
        </p:spPr>
        <p:txBody>
          <a:bodyPr vert="eaVert"/>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a:xfrm>
            <a:off x="457200" y="274639"/>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64441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0584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41031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محتوى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تاريخ 4"/>
          <p:cNvSpPr>
            <a:spLocks noGrp="1"/>
          </p:cNvSpPr>
          <p:nvPr>
            <p:ph type="dt" sz="half" idx="10"/>
          </p:nvPr>
        </p:nvSpPr>
        <p:spPr/>
        <p:txBody>
          <a:bodyPr/>
          <a:lstStyle/>
          <a:p>
            <a:fld id="{FDDF5F11-184F-4914-AA4C-26EFD13762C1}" type="datetimeFigureOut">
              <a:rPr lang="ar-YE" smtClean="0"/>
              <a:t>25/06/1445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430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نص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7" name="عنصر نائب للتاريخ 6"/>
          <p:cNvSpPr>
            <a:spLocks noGrp="1"/>
          </p:cNvSpPr>
          <p:nvPr>
            <p:ph type="dt" sz="half" idx="10"/>
          </p:nvPr>
        </p:nvSpPr>
        <p:spPr/>
        <p:txBody>
          <a:bodyPr/>
          <a:lstStyle/>
          <a:p>
            <a:fld id="{FDDF5F11-184F-4914-AA4C-26EFD13762C1}" type="datetimeFigureOut">
              <a:rPr lang="ar-YE" smtClean="0"/>
              <a:t>25/06/1445</a:t>
            </a:fld>
            <a:endParaRPr lang="ar-YE"/>
          </a:p>
        </p:txBody>
      </p:sp>
      <p:sp>
        <p:nvSpPr>
          <p:cNvPr id="8" name="عنصر نائب للتذييل 7"/>
          <p:cNvSpPr>
            <a:spLocks noGrp="1"/>
          </p:cNvSpPr>
          <p:nvPr>
            <p:ph type="ftr" sz="quarter" idx="11"/>
          </p:nvPr>
        </p:nvSpPr>
        <p:spPr/>
        <p:txBody>
          <a:bodyPr/>
          <a:lstStyle/>
          <a:p>
            <a:endParaRPr lang="ar-YE"/>
          </a:p>
        </p:txBody>
      </p:sp>
      <p:sp>
        <p:nvSpPr>
          <p:cNvPr id="9" name="عنصر نائب لرقم الشريحة 8"/>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41540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تاريخ 2"/>
          <p:cNvSpPr>
            <a:spLocks noGrp="1"/>
          </p:cNvSpPr>
          <p:nvPr>
            <p:ph type="dt" sz="half" idx="10"/>
          </p:nvPr>
        </p:nvSpPr>
        <p:spPr/>
        <p:txBody>
          <a:bodyPr/>
          <a:lstStyle/>
          <a:p>
            <a:fld id="{FDDF5F11-184F-4914-AA4C-26EFD13762C1}" type="datetimeFigureOut">
              <a:rPr lang="ar-YE" smtClean="0"/>
              <a:t>25/06/1445</a:t>
            </a:fld>
            <a:endParaRPr lang="ar-YE"/>
          </a:p>
        </p:txBody>
      </p:sp>
      <p:sp>
        <p:nvSpPr>
          <p:cNvPr id="4" name="عنصر نائب للتذييل 3"/>
          <p:cNvSpPr>
            <a:spLocks noGrp="1"/>
          </p:cNvSpPr>
          <p:nvPr>
            <p:ph type="ftr" sz="quarter" idx="11"/>
          </p:nvPr>
        </p:nvSpPr>
        <p:spPr/>
        <p:txBody>
          <a:bodyPr/>
          <a:lstStyle/>
          <a:p>
            <a:endParaRPr lang="ar-YE"/>
          </a:p>
        </p:txBody>
      </p:sp>
      <p:sp>
        <p:nvSpPr>
          <p:cNvPr id="5" name="عنصر نائب لرقم الشريحة 4"/>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716863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FDDF5F11-184F-4914-AA4C-26EFD13762C1}" type="datetimeFigureOut">
              <a:rPr lang="ar-YE" smtClean="0"/>
              <a:t>25/06/1445</a:t>
            </a:fld>
            <a:endParaRPr lang="ar-YE"/>
          </a:p>
        </p:txBody>
      </p:sp>
      <p:sp>
        <p:nvSpPr>
          <p:cNvPr id="3" name="عنصر نائب للتذييل 2"/>
          <p:cNvSpPr>
            <a:spLocks noGrp="1"/>
          </p:cNvSpPr>
          <p:nvPr>
            <p:ph type="ftr" sz="quarter" idx="11"/>
          </p:nvPr>
        </p:nvSpPr>
        <p:spPr/>
        <p:txBody>
          <a:bodyPr/>
          <a:lstStyle/>
          <a:p>
            <a:endParaRPr lang="ar-YE"/>
          </a:p>
        </p:txBody>
      </p:sp>
      <p:sp>
        <p:nvSpPr>
          <p:cNvPr id="4" name="عنصر نائب لرقم الشريحة 3"/>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38123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1" y="273050"/>
            <a:ext cx="3008313" cy="1162050"/>
          </a:xfrm>
        </p:spPr>
        <p:txBody>
          <a:bodyPr anchor="b"/>
          <a:lstStyle>
            <a:lvl1pPr algn="r">
              <a:defRPr sz="2000" b="1"/>
            </a:lvl1pPr>
          </a:lstStyle>
          <a:p>
            <a:r>
              <a:rPr lang="ar-SA"/>
              <a:t>انقر لتحرير نمط العنوان الرئيسي</a:t>
            </a:r>
            <a:endParaRPr lang="ar-YE"/>
          </a:p>
        </p:txBody>
      </p:sp>
      <p:sp>
        <p:nvSpPr>
          <p:cNvPr id="3" name="عنصر نائب للمحتوى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نص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25/06/1445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71899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1"/>
            <a:ext cx="5486400" cy="566738"/>
          </a:xfrm>
        </p:spPr>
        <p:txBody>
          <a:bodyPr anchor="b"/>
          <a:lstStyle>
            <a:lvl1pPr algn="r">
              <a:defRPr sz="2000" b="1"/>
            </a:lvl1pPr>
          </a:lstStyle>
          <a:p>
            <a:r>
              <a:rPr lang="ar-SA"/>
              <a:t>انقر لتحرير نمط العنوان الرئيسي</a:t>
            </a:r>
            <a:endParaRPr lang="ar-YE"/>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YE"/>
          </a:p>
        </p:txBody>
      </p:sp>
      <p:sp>
        <p:nvSpPr>
          <p:cNvPr id="4" name="عنصر نائب للنص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25/06/1445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3662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4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0" y="1600201"/>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2"/>
          </p:nvPr>
        </p:nvSpPr>
        <p:spPr>
          <a:xfrm>
            <a:off x="6553200" y="6356351"/>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DDF5F11-184F-4914-AA4C-26EFD13762C1}" type="datetimeFigureOut">
              <a:rPr lang="ar-YE" smtClean="0"/>
              <a:t>25/06/1445</a:t>
            </a:fld>
            <a:endParaRPr lang="ar-YE"/>
          </a:p>
        </p:txBody>
      </p:sp>
      <p:sp>
        <p:nvSpPr>
          <p:cNvPr id="5" name="عنصر نائب للتذييل 4"/>
          <p:cNvSpPr>
            <a:spLocks noGrp="1"/>
          </p:cNvSpPr>
          <p:nvPr>
            <p:ph type="ftr" sz="quarter" idx="3"/>
          </p:nvPr>
        </p:nvSpPr>
        <p:spPr>
          <a:xfrm>
            <a:off x="3124200" y="6356351"/>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YE"/>
          </a:p>
        </p:txBody>
      </p:sp>
      <p:sp>
        <p:nvSpPr>
          <p:cNvPr id="6" name="عنصر نائب لرقم الشريحة 5"/>
          <p:cNvSpPr>
            <a:spLocks noGrp="1"/>
          </p:cNvSpPr>
          <p:nvPr>
            <p:ph type="sldNum" sz="quarter" idx="4"/>
          </p:nvPr>
        </p:nvSpPr>
        <p:spPr>
          <a:xfrm>
            <a:off x="457200" y="6356351"/>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E0A91BC-AF4D-4B4D-AC2C-FE0AF9DB55FB}" type="slidenum">
              <a:rPr lang="ar-YE" smtClean="0"/>
              <a:t>‹#›</a:t>
            </a:fld>
            <a:endParaRPr lang="ar-YE"/>
          </a:p>
        </p:txBody>
      </p:sp>
    </p:spTree>
    <p:extLst>
      <p:ext uri="{BB962C8B-B14F-4D97-AF65-F5344CB8AC3E}">
        <p14:creationId xmlns:p14="http://schemas.microsoft.com/office/powerpoint/2010/main" val="3123775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67744" y="1387189"/>
            <a:ext cx="4823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3600" b="1" i="0" u="none" strike="noStrike" cap="none" normalizeH="0" baseline="0" dirty="0">
                <a:ln>
                  <a:noFill/>
                </a:ln>
                <a:solidFill>
                  <a:srgbClr val="1F497D"/>
                </a:solidFill>
                <a:effectLst/>
                <a:latin typeface="Calibri" pitchFamily="34" charset="0"/>
                <a:ea typeface="Calibri" pitchFamily="34" charset="0"/>
                <a:cs typeface="GE SS Two Medium" charset="-78"/>
              </a:rPr>
              <a:t>نظام </a:t>
            </a:r>
            <a:r>
              <a:rPr kumimoji="0" lang="ar-SA" sz="3600" b="1" i="0" u="none" strike="noStrike" cap="none" normalizeH="0" baseline="0" dirty="0" smtClean="0">
                <a:ln>
                  <a:noFill/>
                </a:ln>
                <a:solidFill>
                  <a:srgbClr val="1F497D"/>
                </a:solidFill>
                <a:effectLst/>
                <a:latin typeface="Calibri" pitchFamily="34" charset="0"/>
                <a:ea typeface="Calibri" pitchFamily="34" charset="0"/>
                <a:cs typeface="GE SS Two Medium" charset="-78"/>
              </a:rPr>
              <a:t>الأمل </a:t>
            </a:r>
            <a:r>
              <a:rPr kumimoji="0" lang="ar-SA" sz="3600" b="1" i="0" u="none" strike="noStrike" cap="none" normalizeH="0" baseline="0" dirty="0">
                <a:ln>
                  <a:noFill/>
                </a:ln>
                <a:solidFill>
                  <a:srgbClr val="1F497D"/>
                </a:solidFill>
                <a:effectLst/>
                <a:latin typeface="Calibri" pitchFamily="34" charset="0"/>
                <a:ea typeface="Calibri" pitchFamily="34" charset="0"/>
                <a:cs typeface="GE SS Two Medium" charset="-78"/>
              </a:rPr>
              <a:t>ويب</a:t>
            </a:r>
            <a:endParaRPr kumimoji="0" lang="ar-SA" sz="1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1007096" y="2486154"/>
            <a:ext cx="7344816" cy="2166982"/>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endParaRPr lang="ar-SA" dirty="0"/>
          </a:p>
          <a:p>
            <a:pPr algn="just"/>
            <a:r>
              <a:rPr lang="ar-SA" dirty="0"/>
              <a:t>ي</a:t>
            </a:r>
            <a:r>
              <a:rPr lang="ar-YE" dirty="0" smtClean="0"/>
              <a:t>عتبر</a:t>
            </a:r>
            <a:r>
              <a:rPr lang="ar-SA" dirty="0" smtClean="0"/>
              <a:t>نظام الأمل </a:t>
            </a:r>
            <a:r>
              <a:rPr lang="ar-YE" dirty="0" smtClean="0"/>
              <a:t>ويب </a:t>
            </a:r>
            <a:r>
              <a:rPr lang="ar-YE" dirty="0"/>
              <a:t>أحدى الخدمات التي تم تطويرها لعملاء البنك من الجهات الاعتبارية ، وذلك لغرض معرفة الجهات لبياناتهم بيسر وسهولة وسرعة في الوقت مثل ( الرقابة على عملية الصرف والاطلاع على الحسابات التابعة لهم، واستخراج التقارير اللازمة، وكذلك الاطلاع على وثائق الصرف،  بالإضافة إلى أنه تم تطوير إمكانية إرسال كشوفات الحوالات من قبل الجهة بعد طلب بعض الجهات لذلك ، وفي </a:t>
            </a:r>
            <a:r>
              <a:rPr lang="ar-SA" dirty="0" smtClean="0"/>
              <a:t>الشرائح  </a:t>
            </a:r>
            <a:r>
              <a:rPr lang="ar-YE" dirty="0" smtClean="0"/>
              <a:t>التالية </a:t>
            </a:r>
            <a:r>
              <a:rPr lang="ar-YE" dirty="0"/>
              <a:t>سيتم معرفة وظائف كل شاشة</a:t>
            </a:r>
            <a:r>
              <a:rPr lang="ar-YE" b="1" dirty="0"/>
              <a:t> </a:t>
            </a:r>
            <a:endParaRPr lang="ar-SA" b="1" dirty="0"/>
          </a:p>
          <a:p>
            <a:pPr algn="just"/>
            <a:r>
              <a:rPr lang="ar-SA" b="1" dirty="0"/>
              <a:t> </a:t>
            </a:r>
            <a:r>
              <a:rPr lang="ar-SA" dirty="0"/>
              <a:t>حيث يتم الدخول الى النظام من خلال ادخال  رابط الموقع في احد متصفحات الانترنت  ليتم فتح الموقع وادخال بيانات الدخول </a:t>
            </a:r>
          </a:p>
          <a:p>
            <a:endParaRPr lang="en-US" dirty="0"/>
          </a:p>
        </p:txBody>
      </p:sp>
    </p:spTree>
    <p:extLst>
      <p:ext uri="{BB962C8B-B14F-4D97-AF65-F5344CB8AC3E}">
        <p14:creationId xmlns:p14="http://schemas.microsoft.com/office/powerpoint/2010/main" val="198202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83568" y="404664"/>
            <a:ext cx="8331214" cy="5947584"/>
            <a:chOff x="683568" y="404664"/>
            <a:chExt cx="8331214" cy="5947584"/>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en-US" sz="2000" b="1" dirty="0" smtClean="0"/>
                <a:t> </a:t>
              </a:r>
              <a:r>
                <a:rPr lang="ar-SA" sz="2000" b="1" dirty="0" smtClean="0"/>
                <a:t>يتبع </a:t>
              </a:r>
              <a:r>
                <a:rPr lang="ar-YE" sz="2000" b="1" dirty="0" smtClean="0"/>
                <a:t>شاشة </a:t>
              </a:r>
              <a:r>
                <a:rPr lang="ar-YE" sz="2000" b="1" dirty="0"/>
                <a:t>اعتماد الحوالات </a:t>
              </a:r>
              <a:r>
                <a:rPr lang="en-US" sz="2000" b="1" dirty="0"/>
                <a:t>Approve Send Remittance</a:t>
              </a:r>
            </a:p>
          </p:txBody>
        </p:sp>
        <p:sp>
          <p:nvSpPr>
            <p:cNvPr id="8" name="Rectangle 7"/>
            <p:cNvSpPr/>
            <p:nvPr/>
          </p:nvSpPr>
          <p:spPr>
            <a:xfrm>
              <a:off x="1365403" y="1373672"/>
              <a:ext cx="6544133" cy="1477328"/>
            </a:xfrm>
            <a:prstGeom prst="rect">
              <a:avLst/>
            </a:prstGeom>
          </p:spPr>
          <p:txBody>
            <a:bodyPr wrap="square">
              <a:spAutoFit/>
            </a:bodyPr>
            <a:lstStyle/>
            <a:p>
              <a:r>
                <a:rPr lang="ar-SA" dirty="0" smtClean="0"/>
                <a:t>بعد الضغط على زر(</a:t>
              </a:r>
              <a:r>
                <a:rPr lang="en-US" dirty="0" smtClean="0"/>
                <a:t>submit</a:t>
              </a:r>
              <a:r>
                <a:rPr lang="ar-SA" dirty="0" smtClean="0"/>
                <a:t>) لأعتماد الحوالات المدخلة في الواجهة السابقة  يتم فتح واجهة لعرض تفاصيل الحوالات   ليتم مراجعتها قبل الاعتماد وعند الضغط على زر موافق  </a:t>
              </a:r>
              <a:r>
                <a:rPr lang="ar-SA" dirty="0"/>
                <a:t>يتم ارسال رساله نصية برقم الكود لتاكيد عملية الاعتماد للشخص المخول  بالاعتماد  ليتم ادخاله في الواجهة:</a:t>
              </a:r>
            </a:p>
            <a:p>
              <a:r>
                <a:rPr lang="ar-SA" dirty="0" smtClean="0"/>
                <a:t> </a:t>
              </a:r>
              <a:r>
                <a:rPr lang="ar-YE" dirty="0" smtClean="0"/>
                <a:t>:</a:t>
              </a:r>
              <a:endParaRPr lang="ar-SA" dirty="0">
                <a:effectLst/>
              </a:endParaRPr>
            </a:p>
          </p:txBody>
        </p:sp>
        <p:grpSp>
          <p:nvGrpSpPr>
            <p:cNvPr id="2" name="Group 1"/>
            <p:cNvGrpSpPr/>
            <p:nvPr/>
          </p:nvGrpSpPr>
          <p:grpSpPr>
            <a:xfrm>
              <a:off x="683568" y="2636912"/>
              <a:ext cx="7632848" cy="3494185"/>
              <a:chOff x="467544" y="1540125"/>
              <a:chExt cx="7992888" cy="4446956"/>
            </a:xfrm>
          </p:grpSpPr>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467544" y="1540125"/>
                <a:ext cx="7992888" cy="4394229"/>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17806" t="13152" r="1600" b="21409"/>
              <a:stretch/>
            </p:blipFill>
            <p:spPr bwMode="auto">
              <a:xfrm>
                <a:off x="1779978" y="1573231"/>
                <a:ext cx="6680454" cy="4413850"/>
              </a:xfrm>
              <a:prstGeom prst="rect">
                <a:avLst/>
              </a:prstGeom>
              <a:noFill/>
              <a:ln w="9525">
                <a:solidFill>
                  <a:schemeClr val="tx1"/>
                </a:solidFill>
                <a:miter lim="800000"/>
                <a:headEnd/>
                <a:tailEnd/>
              </a:ln>
            </p:spPr>
          </p:pic>
        </p:grpSp>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1483" t="15809" r="11221" b="6250"/>
            <a:stretch/>
          </p:blipFill>
          <p:spPr bwMode="auto">
            <a:xfrm>
              <a:off x="2495652" y="2982468"/>
              <a:ext cx="5804325" cy="2893453"/>
            </a:xfrm>
            <a:prstGeom prst="rect">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012092" y="4746367"/>
              <a:ext cx="1187550" cy="54229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submit</a:t>
              </a:r>
              <a:r>
                <a:rPr lang="ar-SA" sz="1200" b="1" dirty="0"/>
                <a:t>لاعتماد الحوالات </a:t>
              </a:r>
              <a:endParaRPr lang="en-US" sz="1200" b="1" dirty="0"/>
            </a:p>
          </p:txBody>
        </p:sp>
        <p:sp>
          <p:nvSpPr>
            <p:cNvPr id="10" name="Oval 9"/>
            <p:cNvSpPr/>
            <p:nvPr/>
          </p:nvSpPr>
          <p:spPr>
            <a:xfrm>
              <a:off x="1936884" y="4499100"/>
              <a:ext cx="213731" cy="24726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1" name="Straight Arrow Connector 10"/>
            <p:cNvCxnSpPr/>
            <p:nvPr/>
          </p:nvCxnSpPr>
          <p:spPr>
            <a:xfrm flipV="1">
              <a:off x="2158834" y="4024941"/>
              <a:ext cx="0" cy="72142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6660232" y="3899118"/>
              <a:ext cx="2354550" cy="101106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ستظهر شاشة صغيرة تطلب منه إدخال كود التحقق</a:t>
              </a:r>
              <a:r>
                <a:rPr lang="ar-SA" sz="1200" b="1" dirty="0"/>
                <a:t> الذي تم ارسالة لرقم تلفون المعتمد لاتمام  وتاكيد عملية اعتماد الحوالات ليتم الخصم من الحساب وصول رقم الحوالة للمستفيد</a:t>
              </a:r>
              <a:endParaRPr lang="en-US" sz="1200" b="1" dirty="0"/>
            </a:p>
          </p:txBody>
        </p:sp>
        <p:sp>
          <p:nvSpPr>
            <p:cNvPr id="14" name="Oval 13"/>
            <p:cNvSpPr/>
            <p:nvPr/>
          </p:nvSpPr>
          <p:spPr>
            <a:xfrm>
              <a:off x="2770060" y="5157194"/>
              <a:ext cx="217764" cy="26652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5" name="Rectangle 14"/>
            <p:cNvSpPr/>
            <p:nvPr/>
          </p:nvSpPr>
          <p:spPr>
            <a:xfrm>
              <a:off x="2043749" y="5413857"/>
              <a:ext cx="1187550" cy="87493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عند الضغط على </a:t>
              </a:r>
              <a:r>
                <a:rPr lang="en-US" sz="1200" b="1" dirty="0" smtClean="0"/>
                <a:t>show dtl</a:t>
              </a:r>
              <a:r>
                <a:rPr lang="ar-SA" sz="1200" b="1" dirty="0" smtClean="0"/>
                <a:t>سيتم عرض تفاصيل الحوالات المدخلة</a:t>
              </a:r>
              <a:endParaRPr lang="en-US" sz="1200" b="1" dirty="0"/>
            </a:p>
          </p:txBody>
        </p:sp>
        <p:cxnSp>
          <p:nvCxnSpPr>
            <p:cNvPr id="16" name="Straight Arrow Connector 15"/>
            <p:cNvCxnSpPr/>
            <p:nvPr/>
          </p:nvCxnSpPr>
          <p:spPr>
            <a:xfrm flipV="1">
              <a:off x="2987824" y="4746367"/>
              <a:ext cx="0" cy="6674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3563888" y="4580393"/>
              <a:ext cx="3096344"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3325049" y="5413857"/>
              <a:ext cx="1187550" cy="87493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عند الضغط على موافق سيتم ارسال كود التاكيد للرقم الخاص بالمعتمد </a:t>
              </a:r>
              <a:endParaRPr lang="en-US" sz="1200" b="1" dirty="0"/>
            </a:p>
          </p:txBody>
        </p:sp>
        <p:sp>
          <p:nvSpPr>
            <p:cNvPr id="21" name="Rectangle 20"/>
            <p:cNvSpPr/>
            <p:nvPr/>
          </p:nvSpPr>
          <p:spPr>
            <a:xfrm>
              <a:off x="4814845" y="5413856"/>
              <a:ext cx="1187550" cy="87493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عند الضغط على </a:t>
              </a:r>
              <a:r>
                <a:rPr lang="en-US" sz="1200" b="1" dirty="0" smtClean="0"/>
                <a:t>excel </a:t>
              </a:r>
              <a:r>
                <a:rPr lang="ar-SA" sz="1200" b="1" dirty="0" smtClean="0"/>
                <a:t>يتم تصدير كشف الحوالا ت وتنزيلها في الجهاز  </a:t>
              </a:r>
              <a:endParaRPr lang="en-US" sz="1200" b="1" dirty="0"/>
            </a:p>
          </p:txBody>
        </p:sp>
        <p:cxnSp>
          <p:nvCxnSpPr>
            <p:cNvPr id="23" name="Straight Arrow Connector 22"/>
            <p:cNvCxnSpPr/>
            <p:nvPr/>
          </p:nvCxnSpPr>
          <p:spPr>
            <a:xfrm flipV="1">
              <a:off x="3563888" y="4775135"/>
              <a:ext cx="5026" cy="6387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Elbow Connector 30"/>
            <p:cNvCxnSpPr/>
            <p:nvPr/>
          </p:nvCxnSpPr>
          <p:spPr>
            <a:xfrm rot="10800000">
              <a:off x="4139953" y="4775135"/>
              <a:ext cx="986697" cy="638722"/>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Oval 32"/>
            <p:cNvSpPr/>
            <p:nvPr/>
          </p:nvSpPr>
          <p:spPr>
            <a:xfrm>
              <a:off x="3575742" y="5155047"/>
              <a:ext cx="217764" cy="26652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smtClean="0"/>
                <a:t>5</a:t>
              </a:r>
              <a:endParaRPr lang="ar-SA" dirty="0"/>
            </a:p>
          </p:txBody>
        </p:sp>
        <p:sp>
          <p:nvSpPr>
            <p:cNvPr id="35" name="Oval 34"/>
            <p:cNvSpPr/>
            <p:nvPr/>
          </p:nvSpPr>
          <p:spPr>
            <a:xfrm>
              <a:off x="8676456" y="3632590"/>
              <a:ext cx="217764" cy="26652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smtClean="0"/>
                <a:t>6</a:t>
              </a:r>
              <a:endParaRPr lang="ar-SA" dirty="0"/>
            </a:p>
          </p:txBody>
        </p:sp>
        <p:sp>
          <p:nvSpPr>
            <p:cNvPr id="36" name="Rectangle 35"/>
            <p:cNvSpPr/>
            <p:nvPr/>
          </p:nvSpPr>
          <p:spPr>
            <a:xfrm>
              <a:off x="6804249" y="5477309"/>
              <a:ext cx="1187550" cy="87493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عرض تفاصيل الكشف المدخل</a:t>
              </a:r>
              <a:endParaRPr lang="en-US" sz="1200" b="1" dirty="0"/>
            </a:p>
          </p:txBody>
        </p:sp>
        <p:cxnSp>
          <p:nvCxnSpPr>
            <p:cNvPr id="37" name="Elbow Connector 36"/>
            <p:cNvCxnSpPr/>
            <p:nvPr/>
          </p:nvCxnSpPr>
          <p:spPr>
            <a:xfrm rot="16200000" flipV="1">
              <a:off x="6166205" y="5157874"/>
              <a:ext cx="638723" cy="637364"/>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10544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تعديل حوالة </a:t>
            </a:r>
            <a:r>
              <a:rPr lang="en-US" sz="2000" b="1" dirty="0"/>
              <a:t>Transfer Modification</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261105"/>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36033" y="2767215"/>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4"/>
          <p:cNvPicPr/>
          <p:nvPr/>
        </p:nvPicPr>
        <p:blipFill rotWithShape="1">
          <a:blip r:embed="rId4">
            <a:extLst>
              <a:ext uri="{28A0092B-C50C-407E-A947-70E740481C1C}">
                <a14:useLocalDpi xmlns:a14="http://schemas.microsoft.com/office/drawing/2010/main" val="0"/>
              </a:ext>
            </a:extLst>
          </a:blip>
          <a:srcRect l="12680" t="15569" r="4104" b="14960"/>
          <a:stretch/>
        </p:blipFill>
        <p:spPr bwMode="auto">
          <a:xfrm>
            <a:off x="2339753" y="1988839"/>
            <a:ext cx="5976663" cy="4178205"/>
          </a:xfrm>
          <a:prstGeom prst="rect">
            <a:avLst/>
          </a:prstGeom>
          <a:ln w="9525">
            <a:solidFill>
              <a:schemeClr val="tx1"/>
            </a:solidFill>
          </a:ln>
          <a:extLst>
            <a:ext uri="{53640926-AAD7-44D8-BBD7-CCE9431645EC}">
              <a14:shadowObscured xmlns:a14="http://schemas.microsoft.com/office/drawing/2010/main"/>
            </a:ext>
          </a:extLst>
        </p:spPr>
      </p:pic>
      <p:sp>
        <p:nvSpPr>
          <p:cNvPr id="15" name="Rectangle 14"/>
          <p:cNvSpPr/>
          <p:nvPr/>
        </p:nvSpPr>
        <p:spPr>
          <a:xfrm>
            <a:off x="1187624" y="1340768"/>
            <a:ext cx="6552728" cy="646331"/>
          </a:xfrm>
          <a:prstGeom prst="rect">
            <a:avLst/>
          </a:prstGeom>
        </p:spPr>
        <p:txBody>
          <a:bodyPr wrap="square">
            <a:spAutoFit/>
          </a:bodyPr>
          <a:lstStyle/>
          <a:p>
            <a:pPr lvl="0"/>
            <a:r>
              <a:rPr lang="ar-YE" dirty="0"/>
              <a:t>يتم من خلال هذه الشاشة التعديل على أي بيانات تم إدخالها :</a:t>
            </a:r>
            <a:endParaRPr lang="en-US" dirty="0"/>
          </a:p>
          <a:p>
            <a:pPr lvl="0"/>
            <a:r>
              <a:rPr lang="ar-YE" dirty="0"/>
              <a:t> تعديل اسم</a:t>
            </a:r>
            <a:r>
              <a:rPr lang="ar-SA" dirty="0"/>
              <a:t> - </a:t>
            </a:r>
            <a:r>
              <a:rPr lang="ar-YE" dirty="0"/>
              <a:t>تعديل رقم البطاقة</a:t>
            </a:r>
            <a:r>
              <a:rPr lang="ar-SA" dirty="0"/>
              <a:t> - </a:t>
            </a:r>
            <a:r>
              <a:rPr lang="ar-YE" dirty="0"/>
              <a:t>تعديل رقم التلفون </a:t>
            </a:r>
            <a:r>
              <a:rPr lang="ar-SA" dirty="0"/>
              <a:t>-</a:t>
            </a:r>
            <a:r>
              <a:rPr lang="ar-YE" dirty="0"/>
              <a:t>إيقاف حوالة</a:t>
            </a:r>
            <a:r>
              <a:rPr lang="ar-SA" dirty="0"/>
              <a:t> - </a:t>
            </a:r>
            <a:r>
              <a:rPr lang="ar-YE" dirty="0"/>
              <a:t>رفع إيقاف حوالة.</a:t>
            </a:r>
            <a:endParaRPr lang="en-US" dirty="0"/>
          </a:p>
        </p:txBody>
      </p:sp>
      <p:sp>
        <p:nvSpPr>
          <p:cNvPr id="16" name="Rectangle 15"/>
          <p:cNvSpPr/>
          <p:nvPr/>
        </p:nvSpPr>
        <p:spPr>
          <a:xfrm>
            <a:off x="5136915" y="2451365"/>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اختيارالحقل المراد تعديل بياناته   </a:t>
            </a:r>
            <a:endParaRPr lang="en-US" sz="1200" b="1" dirty="0"/>
          </a:p>
        </p:txBody>
      </p:sp>
      <p:sp>
        <p:nvSpPr>
          <p:cNvPr id="17" name="Oval 16"/>
          <p:cNvSpPr/>
          <p:nvPr/>
        </p:nvSpPr>
        <p:spPr>
          <a:xfrm>
            <a:off x="7740352" y="216333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8" name="Straight Arrow Connector 17"/>
          <p:cNvCxnSpPr/>
          <p:nvPr/>
        </p:nvCxnSpPr>
        <p:spPr>
          <a:xfrm flipH="1">
            <a:off x="3779913" y="2519127"/>
            <a:ext cx="1357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زر</a:t>
            </a:r>
          </a:p>
          <a:p>
            <a:pPr algn="ctr"/>
            <a:r>
              <a:rPr lang="en-US" sz="1200" b="1" dirty="0" smtClean="0"/>
              <a:t>save </a:t>
            </a:r>
            <a:r>
              <a:rPr lang="ar-SA" sz="1200" b="1" dirty="0" smtClean="0"/>
              <a:t>لحفظ </a:t>
            </a:r>
            <a:r>
              <a:rPr lang="ar-SA" sz="1200" b="1" dirty="0"/>
              <a:t>البيانات التي تم تعديلها </a:t>
            </a:r>
            <a:endParaRPr lang="en-US" sz="1200" b="1" dirty="0"/>
          </a:p>
        </p:txBody>
      </p:sp>
      <p:sp>
        <p:nvSpPr>
          <p:cNvPr id="22" name="Oval 21"/>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flipV="1">
            <a:off x="2757396" y="2347034"/>
            <a:ext cx="0" cy="20998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500580" y="218473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زر </a:t>
            </a:r>
            <a:r>
              <a:rPr lang="en-US" sz="1200" b="1" dirty="0"/>
              <a:t>post </a:t>
            </a:r>
            <a:r>
              <a:rPr lang="ar-SA" sz="1200" b="1" dirty="0"/>
              <a:t>لترحيل بيانات الحوالة</a:t>
            </a:r>
            <a:endParaRPr lang="en-US" sz="1200" b="1" dirty="0"/>
          </a:p>
        </p:txBody>
      </p:sp>
      <p:sp>
        <p:nvSpPr>
          <p:cNvPr id="25" name="Oval 24"/>
          <p:cNvSpPr/>
          <p:nvPr/>
        </p:nvSpPr>
        <p:spPr>
          <a:xfrm>
            <a:off x="4919151" y="25006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6" name="Straight Arrow Connector 25"/>
          <p:cNvCxnSpPr/>
          <p:nvPr/>
        </p:nvCxnSpPr>
        <p:spPr>
          <a:xfrm flipH="1">
            <a:off x="3976585" y="2276216"/>
            <a:ext cx="252399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6237990" y="3471452"/>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إدخال بيانات التعديل في الجدول في خانة المطلوب تعديلها</a:t>
            </a:r>
            <a:endParaRPr lang="en-US" sz="1200" b="1" dirty="0"/>
          </a:p>
        </p:txBody>
      </p:sp>
      <p:sp>
        <p:nvSpPr>
          <p:cNvPr id="28" name="Oval 27"/>
          <p:cNvSpPr/>
          <p:nvPr/>
        </p:nvSpPr>
        <p:spPr>
          <a:xfrm>
            <a:off x="5993173" y="34796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9" name="Straight Arrow Connector 28"/>
          <p:cNvCxnSpPr/>
          <p:nvPr/>
        </p:nvCxnSpPr>
        <p:spPr>
          <a:xfrm flipH="1">
            <a:off x="5340496" y="3767670"/>
            <a:ext cx="89749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5378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الاستعلام </a:t>
            </a:r>
            <a:r>
              <a:rPr lang="en-US" sz="2000" b="1" dirty="0"/>
              <a:t>Beneficiary Data</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452941"/>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10144" y="2984889"/>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5"/>
          <p:cNvPicPr/>
          <p:nvPr/>
        </p:nvPicPr>
        <p:blipFill rotWithShape="1">
          <a:blip r:embed="rId4">
            <a:extLst>
              <a:ext uri="{28A0092B-C50C-407E-A947-70E740481C1C}">
                <a14:useLocalDpi xmlns:a14="http://schemas.microsoft.com/office/drawing/2010/main" val="0"/>
              </a:ext>
            </a:extLst>
          </a:blip>
          <a:srcRect l="12225" t="15569" r="2456" b="36040"/>
          <a:stretch/>
        </p:blipFill>
        <p:spPr bwMode="auto">
          <a:xfrm>
            <a:off x="2279561" y="1988839"/>
            <a:ext cx="5944052" cy="4178206"/>
          </a:xfrm>
          <a:prstGeom prst="rect">
            <a:avLst/>
          </a:prstGeom>
          <a:ln w="9525">
            <a:solidFill>
              <a:schemeClr val="tx1"/>
            </a:solidFill>
          </a:ln>
          <a:extLst>
            <a:ext uri="{53640926-AAD7-44D8-BBD7-CCE9431645EC}">
              <a14:shadowObscured xmlns:a14="http://schemas.microsoft.com/office/drawing/2010/main"/>
            </a:ext>
          </a:extLst>
        </p:spPr>
      </p:pic>
      <p:sp>
        <p:nvSpPr>
          <p:cNvPr id="8" name="Rectangle 7"/>
          <p:cNvSpPr/>
          <p:nvPr/>
        </p:nvSpPr>
        <p:spPr>
          <a:xfrm>
            <a:off x="1763688" y="1340768"/>
            <a:ext cx="5760640" cy="646331"/>
          </a:xfrm>
          <a:prstGeom prst="rect">
            <a:avLst/>
          </a:prstGeom>
        </p:spPr>
        <p:txBody>
          <a:bodyPr wrap="square">
            <a:spAutoFit/>
          </a:bodyPr>
          <a:lstStyle/>
          <a:p>
            <a:r>
              <a:rPr lang="ar-YE" dirty="0"/>
              <a:t>هذه الشاشة تمكننا من البحث والاستعلام عن بيانات المستفيد من خلال:</a:t>
            </a:r>
            <a:endParaRPr lang="en-US" dirty="0"/>
          </a:p>
          <a:p>
            <a:r>
              <a:rPr lang="ar-YE" b="1" dirty="0"/>
              <a:t>-</a:t>
            </a:r>
            <a:r>
              <a:rPr lang="ar-YE" dirty="0"/>
              <a:t> البحث برقم الحوالة . </a:t>
            </a:r>
            <a:r>
              <a:rPr lang="ar-YE" b="1" dirty="0"/>
              <a:t>-</a:t>
            </a:r>
            <a:r>
              <a:rPr lang="ar-YE" dirty="0"/>
              <a:t> البحث برقم المستفيد.</a:t>
            </a:r>
            <a:r>
              <a:rPr lang="ar-YE" b="1" dirty="0"/>
              <a:t>-</a:t>
            </a:r>
            <a:r>
              <a:rPr lang="ar-YE" dirty="0"/>
              <a:t> البحث باسم المستفيد.</a:t>
            </a:r>
            <a:endParaRPr lang="en-US" dirty="0"/>
          </a:p>
        </p:txBody>
      </p:sp>
      <p:sp>
        <p:nvSpPr>
          <p:cNvPr id="9" name="Oval 8"/>
          <p:cNvSpPr/>
          <p:nvPr/>
        </p:nvSpPr>
        <p:spPr>
          <a:xfrm>
            <a:off x="4214500" y="235117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Rectangle 10"/>
          <p:cNvSpPr/>
          <p:nvPr/>
        </p:nvSpPr>
        <p:spPr>
          <a:xfrm>
            <a:off x="4618659" y="2343785"/>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البحث في اي خانة يوجد لدينا بياناتها كـ (رقم الحوالة , رقم المستفيد , اسم المستفيد )</a:t>
            </a:r>
            <a:endParaRPr lang="en-US" sz="1200" b="1" dirty="0"/>
          </a:p>
        </p:txBody>
      </p:sp>
      <p:sp>
        <p:nvSpPr>
          <p:cNvPr id="13" name="Right Brace 12"/>
          <p:cNvSpPr/>
          <p:nvPr/>
        </p:nvSpPr>
        <p:spPr>
          <a:xfrm>
            <a:off x="3755291" y="2393065"/>
            <a:ext cx="504056" cy="775723"/>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4" name="Rectangle 13"/>
          <p:cNvSpPr/>
          <p:nvPr/>
        </p:nvSpPr>
        <p:spPr>
          <a:xfrm>
            <a:off x="4587068" y="3400931"/>
            <a:ext cx="178513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اضغط </a:t>
            </a:r>
            <a:r>
              <a:rPr lang="ar-SA" sz="1200" b="1" dirty="0" smtClean="0"/>
              <a:t>على زر </a:t>
            </a:r>
            <a:r>
              <a:rPr lang="en-US" sz="1200" b="1" dirty="0"/>
              <a:t>show</a:t>
            </a:r>
            <a:endParaRPr lang="ar-SA" sz="1200" b="1" dirty="0" smtClean="0"/>
          </a:p>
          <a:p>
            <a:pPr lvl="0" algn="ctr"/>
            <a:r>
              <a:rPr lang="ar-SA" sz="1200" b="1" dirty="0" smtClean="0"/>
              <a:t> </a:t>
            </a:r>
            <a:r>
              <a:rPr lang="en-US" sz="1200" b="1" dirty="0" smtClean="0"/>
              <a:t> </a:t>
            </a:r>
            <a:r>
              <a:rPr lang="ar-SA" sz="1200" b="1" dirty="0"/>
              <a:t>ليتم عرض بيانات </a:t>
            </a:r>
            <a:r>
              <a:rPr lang="ar-SA" sz="1200" b="1" dirty="0" smtClean="0"/>
              <a:t>المستفيد</a:t>
            </a:r>
            <a:endParaRPr lang="en-US" sz="1200" b="1" dirty="0"/>
          </a:p>
        </p:txBody>
      </p:sp>
      <p:sp>
        <p:nvSpPr>
          <p:cNvPr id="17" name="Oval 16"/>
          <p:cNvSpPr/>
          <p:nvPr/>
        </p:nvSpPr>
        <p:spPr>
          <a:xfrm>
            <a:off x="4277436" y="343445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9" name="Straight Arrow Connector 18"/>
          <p:cNvCxnSpPr/>
          <p:nvPr/>
        </p:nvCxnSpPr>
        <p:spPr>
          <a:xfrm flipH="1" flipV="1">
            <a:off x="3059832" y="3740625"/>
            <a:ext cx="1527236" cy="251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53404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كشف الحساب </a:t>
            </a:r>
            <a:r>
              <a:rPr lang="en-US" sz="2000" b="1" dirty="0"/>
              <a:t>Balance Statement</a:t>
            </a:r>
          </a:p>
        </p:txBody>
      </p:sp>
      <p:grpSp>
        <p:nvGrpSpPr>
          <p:cNvPr id="10" name="Group 9"/>
          <p:cNvGrpSpPr/>
          <p:nvPr/>
        </p:nvGrpSpPr>
        <p:grpSpPr>
          <a:xfrm>
            <a:off x="676771" y="2348879"/>
            <a:ext cx="7351613" cy="3960440"/>
            <a:chOff x="676771" y="1988839"/>
            <a:chExt cx="7546842" cy="4333897"/>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36033" y="3644833"/>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317678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25"/>
            <p:cNvPicPr/>
            <p:nvPr/>
          </p:nvPicPr>
          <p:blipFill rotWithShape="1">
            <a:blip r:embed="rId4" cstate="print">
              <a:extLst>
                <a:ext uri="{28A0092B-C50C-407E-A947-70E740481C1C}">
                  <a14:useLocalDpi xmlns:a14="http://schemas.microsoft.com/office/drawing/2010/main" val="0"/>
                </a:ext>
              </a:extLst>
            </a:blip>
            <a:srcRect l="18341" t="9091" b="4545"/>
            <a:stretch/>
          </p:blipFill>
          <p:spPr bwMode="auto">
            <a:xfrm>
              <a:off x="2267744" y="2001378"/>
              <a:ext cx="5955869" cy="4165667"/>
            </a:xfrm>
            <a:prstGeom prst="rect">
              <a:avLst/>
            </a:prstGeom>
            <a:noFill/>
            <a:ln w="9525">
              <a:solidFill>
                <a:schemeClr val="tx1"/>
              </a:solidFill>
              <a:miter lim="800000"/>
              <a:headEnd/>
              <a:tailEnd/>
            </a:ln>
          </p:spPr>
        </p:pic>
        <p:sp>
          <p:nvSpPr>
            <p:cNvPr id="7" name="Rectangle 6"/>
            <p:cNvSpPr/>
            <p:nvPr/>
          </p:nvSpPr>
          <p:spPr>
            <a:xfrm>
              <a:off x="6996021" y="3324542"/>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يتم الضغط على زر التحديث.</a:t>
              </a:r>
              <a:endParaRPr lang="en-US" sz="1200" b="1" dirty="0"/>
            </a:p>
          </p:txBody>
        </p:sp>
        <p:sp>
          <p:nvSpPr>
            <p:cNvPr id="8" name="Oval 7"/>
            <p:cNvSpPr/>
            <p:nvPr/>
          </p:nvSpPr>
          <p:spPr>
            <a:xfrm>
              <a:off x="6764559" y="332454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6372200" y="3602599"/>
              <a:ext cx="61012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6996021" y="3948606"/>
              <a:ext cx="1213995" cy="113657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القائمة المنسدلة</a:t>
              </a:r>
              <a:r>
                <a:rPr lang="ar-SA" sz="1200" b="1" dirty="0"/>
                <a:t> سيتم عرض </a:t>
              </a:r>
              <a:r>
                <a:rPr lang="ar-YE" sz="1200" b="1" dirty="0"/>
                <a:t>قائمة بأسماء المشاريع الموجود لديها حسابات </a:t>
              </a:r>
              <a:endParaRPr lang="en-US" sz="1200" b="1" dirty="0"/>
            </a:p>
          </p:txBody>
        </p:sp>
        <p:sp>
          <p:nvSpPr>
            <p:cNvPr id="20" name="Oval 19"/>
            <p:cNvSpPr/>
            <p:nvPr/>
          </p:nvSpPr>
          <p:spPr>
            <a:xfrm>
              <a:off x="6764560" y="405009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flipV="1">
              <a:off x="6084168" y="3586562"/>
              <a:ext cx="0" cy="7570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6084168" y="4338122"/>
              <a:ext cx="898155" cy="0"/>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1835696" y="4194107"/>
              <a:ext cx="1227592" cy="89107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تحديد الفترة المراد طباعة </a:t>
              </a:r>
              <a:r>
                <a:rPr lang="ar-SA" sz="1200" b="1" dirty="0"/>
                <a:t>كشف الحساب </a:t>
              </a:r>
              <a:r>
                <a:rPr lang="ar-YE" sz="1200" b="1" dirty="0"/>
                <a:t>فيها (إدخال التاريخ).</a:t>
              </a:r>
              <a:endParaRPr lang="en-US" sz="1200" b="1" dirty="0"/>
            </a:p>
          </p:txBody>
        </p:sp>
        <p:sp>
          <p:nvSpPr>
            <p:cNvPr id="37" name="Rectangle 36"/>
            <p:cNvSpPr/>
            <p:nvPr/>
          </p:nvSpPr>
          <p:spPr>
            <a:xfrm>
              <a:off x="6996021" y="5257684"/>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اختيار </a:t>
              </a:r>
              <a:r>
                <a:rPr lang="ar-SA" sz="1200" b="1" dirty="0" smtClean="0"/>
                <a:t>اسم الحساب او </a:t>
              </a:r>
              <a:r>
                <a:rPr lang="ar-YE" sz="1200" b="1" dirty="0" smtClean="0"/>
                <a:t>اسم </a:t>
              </a:r>
              <a:r>
                <a:rPr lang="ar-YE" sz="1200" b="1" dirty="0"/>
                <a:t>المشروع.</a:t>
              </a:r>
              <a:endParaRPr lang="en-US" sz="1200" b="1" dirty="0"/>
            </a:p>
          </p:txBody>
        </p:sp>
        <p:sp>
          <p:nvSpPr>
            <p:cNvPr id="38" name="Oval 37"/>
            <p:cNvSpPr/>
            <p:nvPr/>
          </p:nvSpPr>
          <p:spPr>
            <a:xfrm>
              <a:off x="2847223" y="508518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sp>
          <p:nvSpPr>
            <p:cNvPr id="40" name="Oval 39"/>
            <p:cNvSpPr/>
            <p:nvPr/>
          </p:nvSpPr>
          <p:spPr>
            <a:xfrm>
              <a:off x="2677011" y="39060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41" name="Straight Arrow Connector 40"/>
            <p:cNvCxnSpPr/>
            <p:nvPr/>
          </p:nvCxnSpPr>
          <p:spPr>
            <a:xfrm flipV="1">
              <a:off x="2915816" y="3873529"/>
              <a:ext cx="0" cy="456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Oval 41"/>
            <p:cNvSpPr/>
            <p:nvPr/>
          </p:nvSpPr>
          <p:spPr>
            <a:xfrm>
              <a:off x="6778256" y="52275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43" name="Straight Arrow Connector 42"/>
            <p:cNvCxnSpPr/>
            <p:nvPr/>
          </p:nvCxnSpPr>
          <p:spPr>
            <a:xfrm flipH="1" flipV="1">
              <a:off x="5868144" y="5501529"/>
              <a:ext cx="1127878" cy="4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841878" y="5346813"/>
              <a:ext cx="1227592" cy="97592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endParaRPr lang="ar-SA" sz="1200" b="1" dirty="0" smtClean="0"/>
            </a:p>
            <a:p>
              <a:pPr lvl="0" algn="ctr"/>
              <a:r>
                <a:rPr lang="ar-SA" sz="1200" b="1" dirty="0" smtClean="0"/>
                <a:t>الضغط على زر </a:t>
              </a:r>
              <a:r>
                <a:rPr lang="en-US" sz="1200" dirty="0"/>
                <a:t>Show Print</a:t>
              </a:r>
              <a:r>
                <a:rPr lang="ar-SA" sz="1200" b="1" dirty="0"/>
                <a:t>ليتم عرض كشف الحساب </a:t>
              </a:r>
              <a:endParaRPr lang="en-US" sz="1200" b="1" dirty="0"/>
            </a:p>
          </p:txBody>
        </p:sp>
      </p:grpSp>
      <p:sp>
        <p:nvSpPr>
          <p:cNvPr id="54" name="Rectangle 53"/>
          <p:cNvSpPr/>
          <p:nvPr/>
        </p:nvSpPr>
        <p:spPr>
          <a:xfrm>
            <a:off x="920089" y="1481913"/>
            <a:ext cx="7222829" cy="830997"/>
          </a:xfrm>
          <a:prstGeom prst="rect">
            <a:avLst/>
          </a:prstGeom>
        </p:spPr>
        <p:txBody>
          <a:bodyPr wrap="square">
            <a:spAutoFit/>
          </a:bodyPr>
          <a:lstStyle/>
          <a:p>
            <a:r>
              <a:rPr lang="ar-YE" sz="1600" dirty="0"/>
              <a:t>هذه الشاشة تمكننا من الاطلاع</a:t>
            </a:r>
            <a:r>
              <a:rPr lang="ar-SA" sz="1600" dirty="0"/>
              <a:t> على  تقرير الحركات </a:t>
            </a:r>
            <a:r>
              <a:rPr lang="ar-SA" sz="1600" dirty="0" smtClean="0"/>
              <a:t>المالية من خلال </a:t>
            </a:r>
            <a:r>
              <a:rPr lang="ar-YE" sz="1600" dirty="0" smtClean="0"/>
              <a:t>عرض </a:t>
            </a:r>
            <a:r>
              <a:rPr lang="en-US" sz="1600" dirty="0" smtClean="0"/>
              <a:t> </a:t>
            </a:r>
            <a:r>
              <a:rPr lang="ar-SA" sz="1600" dirty="0" smtClean="0"/>
              <a:t>جميع حسابات الجهة  ليتم اختيار الحساب المراد عرض كشف الحساب له  ثم </a:t>
            </a:r>
            <a:r>
              <a:rPr lang="ar-YE" sz="1600" dirty="0" smtClean="0"/>
              <a:t>تحديد </a:t>
            </a:r>
            <a:r>
              <a:rPr lang="ar-SA" sz="1600" dirty="0" smtClean="0"/>
              <a:t> من </a:t>
            </a:r>
            <a:r>
              <a:rPr lang="ar-YE" sz="1600" dirty="0" smtClean="0"/>
              <a:t>تاريخ </a:t>
            </a:r>
            <a:r>
              <a:rPr lang="ar-SA" sz="1600" dirty="0" smtClean="0"/>
              <a:t>الى تاريخ  لعرض </a:t>
            </a:r>
            <a:r>
              <a:rPr lang="ar-SA" sz="1600" dirty="0"/>
              <a:t>ا</a:t>
            </a:r>
            <a:r>
              <a:rPr lang="ar-YE" sz="1600" dirty="0" smtClean="0"/>
              <a:t>لتقرير </a:t>
            </a:r>
            <a:r>
              <a:rPr lang="ar-YE" sz="1600" dirty="0"/>
              <a:t>المطلوب </a:t>
            </a:r>
            <a:r>
              <a:rPr lang="ar-YE" sz="1600" dirty="0" smtClean="0"/>
              <a:t>ثم </a:t>
            </a:r>
            <a:r>
              <a:rPr lang="ar-YE" sz="1600" dirty="0"/>
              <a:t>الضغط على زر طباعة</a:t>
            </a:r>
            <a:endParaRPr lang="ar-SA" sz="1600" dirty="0"/>
          </a:p>
        </p:txBody>
      </p:sp>
    </p:spTree>
    <p:extLst>
      <p:ext uri="{BB962C8B-B14F-4D97-AF65-F5344CB8AC3E}">
        <p14:creationId xmlns:p14="http://schemas.microsoft.com/office/powerpoint/2010/main" val="148764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endParaRPr lang="ar-SA" sz="2000" b="1" dirty="0"/>
          </a:p>
          <a:p>
            <a:pPr algn="ctr"/>
            <a:r>
              <a:rPr lang="ar-YE" sz="2000" b="1" dirty="0"/>
              <a:t>شاشة </a:t>
            </a:r>
            <a:r>
              <a:rPr lang="en-US" sz="2000" b="1" dirty="0"/>
              <a:t> </a:t>
            </a:r>
            <a:r>
              <a:rPr lang="ar-SA" sz="2000" b="1" dirty="0"/>
              <a:t>كشوفات الحسابات </a:t>
            </a:r>
            <a:r>
              <a:rPr lang="en-US" sz="2000" b="1" dirty="0"/>
              <a:t>Balance Statement Sheet </a:t>
            </a:r>
          </a:p>
          <a:p>
            <a:pPr algn="ct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82022" y="3873499"/>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340876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22"/>
          <p:cNvPicPr/>
          <p:nvPr/>
        </p:nvPicPr>
        <p:blipFill>
          <a:blip r:embed="rId4" cstate="print">
            <a:extLst>
              <a:ext uri="{28A0092B-C50C-407E-A947-70E740481C1C}">
                <a14:useLocalDpi xmlns:a14="http://schemas.microsoft.com/office/drawing/2010/main" val="0"/>
              </a:ext>
            </a:extLst>
          </a:blip>
          <a:srcRect t="5660" b="5660"/>
          <a:stretch>
            <a:fillRect/>
          </a:stretch>
        </p:blipFill>
        <p:spPr bwMode="auto">
          <a:xfrm>
            <a:off x="2267743" y="1988839"/>
            <a:ext cx="5955869" cy="4178206"/>
          </a:xfrm>
          <a:prstGeom prst="rect">
            <a:avLst/>
          </a:prstGeom>
          <a:noFill/>
          <a:ln w="9525">
            <a:solidFill>
              <a:schemeClr val="tx1"/>
            </a:solidFill>
            <a:miter lim="800000"/>
            <a:headEnd/>
            <a:tailEnd/>
          </a:ln>
        </p:spPr>
      </p:pic>
      <p:sp>
        <p:nvSpPr>
          <p:cNvPr id="8" name="Rectangle 7"/>
          <p:cNvSpPr/>
          <p:nvPr/>
        </p:nvSpPr>
        <p:spPr>
          <a:xfrm>
            <a:off x="1074955" y="1342508"/>
            <a:ext cx="6534472" cy="646331"/>
          </a:xfrm>
          <a:prstGeom prst="rect">
            <a:avLst/>
          </a:prstGeom>
        </p:spPr>
        <p:txBody>
          <a:bodyPr wrap="square">
            <a:spAutoFit/>
          </a:bodyPr>
          <a:lstStyle/>
          <a:p>
            <a:r>
              <a:rPr lang="ar-YE" dirty="0"/>
              <a:t>وهذه الشاشة تمكننا من الاطلاع على </a:t>
            </a:r>
            <a:r>
              <a:rPr lang="ar-YE" b="1" u="sng" dirty="0"/>
              <a:t>الحسابات ومعرفة الأرصدة الإجمالية</a:t>
            </a:r>
            <a:r>
              <a:rPr lang="ar-YE" dirty="0"/>
              <a:t>، وطباعة كشف اي حساب يراد طباعته، وهي نفس الشاشة السابقة ولكن توضح إجماليات</a:t>
            </a:r>
            <a:endParaRPr lang="ar-SA" dirty="0"/>
          </a:p>
        </p:txBody>
      </p:sp>
      <p:sp>
        <p:nvSpPr>
          <p:cNvPr id="10" name="Rectangle 9"/>
          <p:cNvSpPr/>
          <p:nvPr/>
        </p:nvSpPr>
        <p:spPr>
          <a:xfrm>
            <a:off x="4572000" y="2107756"/>
            <a:ext cx="2448272"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smtClean="0"/>
              <a:t>اختيار </a:t>
            </a:r>
            <a:r>
              <a:rPr lang="ar-SA" sz="1200" b="1" dirty="0" smtClean="0"/>
              <a:t>الجهة لعرض  جميع المشاريع التابعة لها </a:t>
            </a:r>
            <a:endParaRPr lang="ar-SA" sz="1200" b="1" dirty="0"/>
          </a:p>
        </p:txBody>
      </p:sp>
      <p:sp>
        <p:nvSpPr>
          <p:cNvPr id="11" name="Oval 10"/>
          <p:cNvSpPr/>
          <p:nvPr/>
        </p:nvSpPr>
        <p:spPr>
          <a:xfrm>
            <a:off x="4341310" y="208252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3851920" y="2375814"/>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8261165" y="4725143"/>
            <a:ext cx="834318" cy="121332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عرض كافة الحركات المالية لهذا الحساب أسفل الشاشة.</a:t>
            </a:r>
            <a:endParaRPr lang="en-US" sz="1200" b="1" dirty="0"/>
          </a:p>
        </p:txBody>
      </p:sp>
      <p:sp>
        <p:nvSpPr>
          <p:cNvPr id="21" name="Oval 20"/>
          <p:cNvSpPr/>
          <p:nvPr/>
        </p:nvSpPr>
        <p:spPr>
          <a:xfrm>
            <a:off x="7989445" y="5043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21"/>
          <p:cNvCxnSpPr/>
          <p:nvPr/>
        </p:nvCxnSpPr>
        <p:spPr>
          <a:xfrm flipH="1">
            <a:off x="7600057" y="5331806"/>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6430031" y="4149951"/>
            <a:ext cx="1831134" cy="5751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العرض (</a:t>
            </a:r>
            <a:r>
              <a:rPr lang="en-US" sz="1200" b="1" dirty="0"/>
              <a:t>Show</a:t>
            </a:r>
            <a:r>
              <a:rPr lang="ar-YE" sz="1200" b="1" dirty="0"/>
              <a:t>) أو الطباعة (</a:t>
            </a:r>
            <a:r>
              <a:rPr lang="en-US" sz="1200" b="1" dirty="0"/>
              <a:t>Print</a:t>
            </a:r>
            <a:r>
              <a:rPr lang="ar-YE" sz="1200" b="1" dirty="0"/>
              <a:t>)</a:t>
            </a:r>
            <a:r>
              <a:rPr lang="ar-SA" sz="1200" b="1" dirty="0"/>
              <a:t> او تصدير (</a:t>
            </a:r>
            <a:r>
              <a:rPr lang="en-US" sz="1200" b="1" dirty="0"/>
              <a:t>excel</a:t>
            </a:r>
            <a:r>
              <a:rPr lang="ar-SA" sz="1200" b="1" dirty="0"/>
              <a:t>)</a:t>
            </a:r>
            <a:endParaRPr lang="en-US" sz="1200" b="1" dirty="0"/>
          </a:p>
        </p:txBody>
      </p:sp>
      <p:sp>
        <p:nvSpPr>
          <p:cNvPr id="24" name="Oval 23"/>
          <p:cNvSpPr/>
          <p:nvPr/>
        </p:nvSpPr>
        <p:spPr>
          <a:xfrm>
            <a:off x="6156695" y="411566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5" name="Straight Arrow Connector 24"/>
          <p:cNvCxnSpPr/>
          <p:nvPr/>
        </p:nvCxnSpPr>
        <p:spPr>
          <a:xfrm flipH="1" flipV="1">
            <a:off x="5824405" y="4404996"/>
            <a:ext cx="578729" cy="132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179916" y="2564904"/>
            <a:ext cx="915567" cy="151691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سيتم </a:t>
            </a:r>
            <a:r>
              <a:rPr lang="ar-SA" sz="1200" b="1" dirty="0"/>
              <a:t>عرض كافة المشاريع </a:t>
            </a:r>
            <a:r>
              <a:rPr lang="ar-SA" sz="1200" b="1" dirty="0" smtClean="0"/>
              <a:t>مع الحسابات </a:t>
            </a:r>
            <a:r>
              <a:rPr lang="ar-SA" sz="1200" b="1" dirty="0"/>
              <a:t>المرتبطة بها </a:t>
            </a:r>
            <a:r>
              <a:rPr lang="ar-SA" sz="1200" b="1" dirty="0" smtClean="0"/>
              <a:t>  </a:t>
            </a:r>
            <a:r>
              <a:rPr lang="ar-SA" sz="1200" b="1" dirty="0"/>
              <a:t>وعند اختيار إحدى الحسابات</a:t>
            </a:r>
          </a:p>
        </p:txBody>
      </p:sp>
      <p:sp>
        <p:nvSpPr>
          <p:cNvPr id="27" name="Oval 26"/>
          <p:cNvSpPr/>
          <p:nvPr/>
        </p:nvSpPr>
        <p:spPr>
          <a:xfrm>
            <a:off x="7863573" y="321297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8" name="Straight Arrow Connector 27"/>
          <p:cNvCxnSpPr/>
          <p:nvPr/>
        </p:nvCxnSpPr>
        <p:spPr>
          <a:xfrm flipH="1">
            <a:off x="7503533" y="3501008"/>
            <a:ext cx="67638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676770" y="4149952"/>
            <a:ext cx="1700713" cy="57519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تاريخ البدء والانتهاء للحركات المالية </a:t>
            </a:r>
            <a:r>
              <a:rPr lang="ar-SA" sz="1200" b="1" dirty="0"/>
              <a:t> المراد طباعة</a:t>
            </a:r>
          </a:p>
        </p:txBody>
      </p:sp>
      <p:sp>
        <p:nvSpPr>
          <p:cNvPr id="30" name="Oval 29"/>
          <p:cNvSpPr/>
          <p:nvPr/>
        </p:nvSpPr>
        <p:spPr>
          <a:xfrm>
            <a:off x="2452777" y="414343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31" name="Straight Arrow Connector 30"/>
          <p:cNvCxnSpPr/>
          <p:nvPr/>
        </p:nvCxnSpPr>
        <p:spPr>
          <a:xfrm>
            <a:off x="2452777" y="4433812"/>
            <a:ext cx="63804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82019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58930" y="428227"/>
            <a:ext cx="8467229" cy="5762381"/>
            <a:chOff x="676771" y="404664"/>
            <a:chExt cx="8467229" cy="5762381"/>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a:t>
              </a:r>
              <a:r>
                <a:rPr lang="en-US" sz="2000" b="1" dirty="0"/>
                <a:t>Project Details</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4" name="Straight Arrow Connector 3"/>
            <p:cNvCxnSpPr/>
            <p:nvPr/>
          </p:nvCxnSpPr>
          <p:spPr>
            <a:xfrm>
              <a:off x="750366" y="4037188"/>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819889" y="4505240"/>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pic>
          <p:nvPicPr>
            <p:cNvPr id="6" name="صورة 28"/>
            <p:cNvPicPr/>
            <p:nvPr/>
          </p:nvPicPr>
          <p:blipFill rotWithShape="1">
            <a:blip r:embed="rId4" cstate="print">
              <a:extLst>
                <a:ext uri="{BEBA8EAE-BF5A-486C-A8C5-ECC9F3942E4B}">
                  <a14:imgProps xmlns:a14="http://schemas.microsoft.com/office/drawing/2010/main">
                    <a14:imgLayer r:embed="rId5">
                      <a14:imgEffect>
                        <a14:artisticBlur radius="6"/>
                      </a14:imgEffect>
                    </a14:imgLayer>
                  </a14:imgProps>
                </a:ext>
                <a:ext uri="{28A0092B-C50C-407E-A947-70E740481C1C}">
                  <a14:useLocalDpi xmlns:a14="http://schemas.microsoft.com/office/drawing/2010/main" val="0"/>
                </a:ext>
              </a:extLst>
            </a:blip>
            <a:srcRect t="4055" b="4612"/>
            <a:stretch/>
          </p:blipFill>
          <p:spPr bwMode="auto">
            <a:xfrm>
              <a:off x="2267744" y="1988839"/>
              <a:ext cx="5955869" cy="4178206"/>
            </a:xfrm>
            <a:prstGeom prst="rect">
              <a:avLst/>
            </a:prstGeom>
            <a:noFill/>
            <a:ln>
              <a:noFill/>
            </a:ln>
          </p:spPr>
        </p:pic>
        <p:sp>
          <p:nvSpPr>
            <p:cNvPr id="7" name="Rectangle 6"/>
            <p:cNvSpPr/>
            <p:nvPr/>
          </p:nvSpPr>
          <p:spPr>
            <a:xfrm>
              <a:off x="750366" y="1340768"/>
              <a:ext cx="7684359" cy="584775"/>
            </a:xfrm>
            <a:prstGeom prst="rect">
              <a:avLst/>
            </a:prstGeom>
          </p:spPr>
          <p:txBody>
            <a:bodyPr wrap="square">
              <a:spAutoFit/>
            </a:bodyPr>
            <a:lstStyle/>
            <a:p>
              <a:pPr algn="ctr"/>
              <a:r>
                <a:rPr lang="ar-YE" sz="1600" b="1" dirty="0"/>
                <a:t>هذه الشاشة تمكننا من الاطلاع على المشاريع والحوالات التابعة لكل مشروع وطباعة تقرير </a:t>
              </a:r>
              <a:endParaRPr lang="ar-SA" sz="1600" b="1" dirty="0"/>
            </a:p>
            <a:p>
              <a:pPr algn="ctr"/>
              <a:r>
                <a:rPr lang="ar-SA" sz="1600" b="1" dirty="0"/>
                <a:t>ل</a:t>
              </a:r>
              <a:r>
                <a:rPr lang="ar-YE" sz="1600" b="1" dirty="0"/>
                <a:t>كل مشروع على حده، وهي شبيهة بالشاشة السابقة الخاصة بالحسابات من خلال الاطلاع على إجماليات المشاريع،</a:t>
              </a:r>
              <a:endParaRPr lang="en-US" sz="1600" b="1" dirty="0"/>
            </a:p>
          </p:txBody>
        </p:sp>
        <p:sp>
          <p:nvSpPr>
            <p:cNvPr id="8" name="Rectangle 7"/>
            <p:cNvSpPr/>
            <p:nvPr/>
          </p:nvSpPr>
          <p:spPr>
            <a:xfrm>
              <a:off x="5570286" y="2082528"/>
              <a:ext cx="1831134" cy="54163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smtClean="0"/>
                <a:t> </a:t>
              </a:r>
              <a:r>
                <a:rPr lang="ar-SA" sz="1200" b="1" dirty="0" smtClean="0"/>
                <a:t>اختيار </a:t>
              </a:r>
              <a:r>
                <a:rPr lang="ar-YE" sz="1200" b="1" dirty="0" smtClean="0"/>
                <a:t>المشروع </a:t>
              </a:r>
              <a:r>
                <a:rPr lang="ar-YE" sz="1200" b="1" dirty="0"/>
                <a:t>المراد الاطلاع على تقرير حوالاته.</a:t>
              </a:r>
              <a:endParaRPr lang="en-US" sz="1200" b="1" dirty="0"/>
            </a:p>
            <a:p>
              <a:pPr algn="ctr"/>
              <a:endParaRPr lang="ar-SA" sz="1200" b="1" dirty="0"/>
            </a:p>
          </p:txBody>
        </p:sp>
        <p:sp>
          <p:nvSpPr>
            <p:cNvPr id="9" name="Oval 8"/>
            <p:cNvSpPr/>
            <p:nvPr/>
          </p:nvSpPr>
          <p:spPr>
            <a:xfrm>
              <a:off x="6268089" y="260854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3764192" y="3620794"/>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3511711" y="36813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2" name="Rectangle 11"/>
            <p:cNvSpPr/>
            <p:nvPr/>
          </p:nvSpPr>
          <p:spPr>
            <a:xfrm>
              <a:off x="8220276" y="2768178"/>
              <a:ext cx="920388" cy="94885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smtClean="0"/>
                <a:t> </a:t>
              </a:r>
              <a:r>
                <a:rPr lang="ar-SA" sz="1200" b="1" dirty="0" smtClean="0"/>
                <a:t>زر</a:t>
              </a:r>
              <a:r>
                <a:rPr lang="ar-YE" sz="1200" b="1" dirty="0" smtClean="0"/>
                <a:t>(</a:t>
              </a:r>
              <a:r>
                <a:rPr lang="en-US" sz="1200" b="1" dirty="0"/>
                <a:t>Show Report</a:t>
              </a:r>
              <a:r>
                <a:rPr lang="ar-YE" sz="1200" b="1" dirty="0"/>
                <a:t>).</a:t>
              </a:r>
              <a:endParaRPr lang="en-US" sz="1200" b="1" dirty="0"/>
            </a:p>
          </p:txBody>
        </p:sp>
        <p:sp>
          <p:nvSpPr>
            <p:cNvPr id="13" name="Oval 12"/>
            <p:cNvSpPr/>
            <p:nvPr/>
          </p:nvSpPr>
          <p:spPr>
            <a:xfrm>
              <a:off x="8017809" y="262416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4" name="Rectangle 13"/>
            <p:cNvSpPr/>
            <p:nvPr/>
          </p:nvSpPr>
          <p:spPr>
            <a:xfrm>
              <a:off x="8178492" y="4231092"/>
              <a:ext cx="965508" cy="8483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سيظهر التقرير المراد الاطلاع عليه.</a:t>
              </a:r>
              <a:endParaRPr lang="en-US" sz="1200" b="1" dirty="0"/>
            </a:p>
          </p:txBody>
        </p:sp>
        <p:sp>
          <p:nvSpPr>
            <p:cNvPr id="15" name="Oval 14"/>
            <p:cNvSpPr/>
            <p:nvPr/>
          </p:nvSpPr>
          <p:spPr>
            <a:xfrm>
              <a:off x="7960728" y="436122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2771801" y="3969417"/>
              <a:ext cx="9576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6876257" y="4655258"/>
              <a:ext cx="13593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6578398" y="2624162"/>
              <a:ext cx="0" cy="444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7740353" y="3408761"/>
              <a:ext cx="4952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7142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بيانات الحوالة </a:t>
            </a:r>
            <a:r>
              <a:rPr lang="en-US" sz="2000" b="1" dirty="0"/>
              <a:t>Transfer Data</a:t>
            </a:r>
          </a:p>
          <a:p>
            <a:pPr algn="ct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31"/>
          <p:cNvPicPr/>
          <p:nvPr/>
        </p:nvPicPr>
        <p:blipFill>
          <a:blip r:embed="rId4" cstate="print">
            <a:extLst>
              <a:ext uri="{28A0092B-C50C-407E-A947-70E740481C1C}">
                <a14:useLocalDpi xmlns:a14="http://schemas.microsoft.com/office/drawing/2010/main" val="0"/>
              </a:ext>
            </a:extLst>
          </a:blip>
          <a:srcRect t="4027" b="4119"/>
          <a:stretch>
            <a:fillRect/>
          </a:stretch>
        </p:blipFill>
        <p:spPr bwMode="auto">
          <a:xfrm>
            <a:off x="2267744" y="1988839"/>
            <a:ext cx="5942422" cy="4178206"/>
          </a:xfrm>
          <a:prstGeom prst="rect">
            <a:avLst/>
          </a:prstGeom>
          <a:noFill/>
          <a:ln w="9525">
            <a:solidFill>
              <a:schemeClr val="tx1"/>
            </a:solidFill>
          </a:ln>
        </p:spPr>
      </p:pic>
      <p:sp>
        <p:nvSpPr>
          <p:cNvPr id="7" name="Rectangle 6"/>
          <p:cNvSpPr/>
          <p:nvPr/>
        </p:nvSpPr>
        <p:spPr>
          <a:xfrm>
            <a:off x="1461917" y="1345962"/>
            <a:ext cx="6462464" cy="646331"/>
          </a:xfrm>
          <a:prstGeom prst="rect">
            <a:avLst/>
          </a:prstGeom>
        </p:spPr>
        <p:txBody>
          <a:bodyPr wrap="square">
            <a:spAutoFit/>
          </a:bodyPr>
          <a:lstStyle/>
          <a:p>
            <a:r>
              <a:rPr lang="ar-YE" dirty="0"/>
              <a:t>هذه الشاشة تمكننا من الاطلاع على بيانات اي حوالة من خلال البحث بأي خانة يراد البحث بها سواء الفرع او رقم المستفيد او اسم المستفيد او اي بيانات أخرى مذكورة </a:t>
            </a:r>
            <a:endParaRPr lang="ar-SA" dirty="0"/>
          </a:p>
        </p:txBody>
      </p:sp>
      <p:sp>
        <p:nvSpPr>
          <p:cNvPr id="9" name="Oval 8"/>
          <p:cNvSpPr/>
          <p:nvPr/>
        </p:nvSpPr>
        <p:spPr>
          <a:xfrm>
            <a:off x="6047711" y="24334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2380019" y="5431445"/>
            <a:ext cx="1734989"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6572920" y="50225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6274869" y="381477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باحد الحقول الاخرى</a:t>
            </a:r>
          </a:p>
        </p:txBody>
      </p:sp>
      <p:sp>
        <p:nvSpPr>
          <p:cNvPr id="13" name="Oval 12"/>
          <p:cNvSpPr/>
          <p:nvPr/>
        </p:nvSpPr>
        <p:spPr>
          <a:xfrm>
            <a:off x="2544568" y="514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6300835" y="3086700"/>
            <a:ext cx="1806094" cy="6114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بتاريخ اصدار الحوالة باختيار تاريخ البدء وتاريخ الانتهاء  </a:t>
            </a:r>
          </a:p>
        </p:txBody>
      </p:sp>
      <p:sp>
        <p:nvSpPr>
          <p:cNvPr id="16" name="Rectangle 15"/>
          <p:cNvSpPr/>
          <p:nvPr/>
        </p:nvSpPr>
        <p:spPr>
          <a:xfrm>
            <a:off x="6300192" y="2834159"/>
            <a:ext cx="1806094" cy="2285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برقم المستفيد </a:t>
            </a:r>
          </a:p>
        </p:txBody>
      </p:sp>
      <p:sp>
        <p:nvSpPr>
          <p:cNvPr id="8" name="Rectangle 7"/>
          <p:cNvSpPr/>
          <p:nvPr/>
        </p:nvSpPr>
        <p:spPr>
          <a:xfrm>
            <a:off x="6300192" y="2492896"/>
            <a:ext cx="1806094" cy="2367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 </a:t>
            </a:r>
            <a:r>
              <a:rPr lang="ar-SA" sz="1200" b="1" dirty="0"/>
              <a:t>البحت برقم الفرع </a:t>
            </a:r>
          </a:p>
        </p:txBody>
      </p:sp>
      <p:cxnSp>
        <p:nvCxnSpPr>
          <p:cNvPr id="18" name="Straight Arrow Connector 17"/>
          <p:cNvCxnSpPr/>
          <p:nvPr/>
        </p:nvCxnSpPr>
        <p:spPr>
          <a:xfrm flipH="1">
            <a:off x="5771303" y="5518454"/>
            <a:ext cx="6327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H="1">
            <a:off x="4996829" y="3172037"/>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4443222" y="2884289"/>
            <a:ext cx="1794679"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a:off x="3887281" y="2705659"/>
            <a:ext cx="2413554" cy="239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H="1">
            <a:off x="4996186" y="4019276"/>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6404072" y="529533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سيتم عرض </a:t>
            </a:r>
            <a:r>
              <a:rPr lang="ar-SA" sz="1200" b="1" dirty="0"/>
              <a:t>تقرير بالحوالات </a:t>
            </a:r>
          </a:p>
        </p:txBody>
      </p:sp>
      <p:cxnSp>
        <p:nvCxnSpPr>
          <p:cNvPr id="34" name="Straight Arrow Connector 33"/>
          <p:cNvCxnSpPr/>
          <p:nvPr/>
        </p:nvCxnSpPr>
        <p:spPr>
          <a:xfrm flipV="1">
            <a:off x="2771800" y="4615131"/>
            <a:ext cx="1" cy="8148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94698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en-US" sz="2000" b="1" dirty="0"/>
              <a:t> </a:t>
            </a:r>
            <a:r>
              <a:rPr lang="ar-SA" sz="2000" b="1" dirty="0"/>
              <a:t>الاستعلام عن وثائق الصرف</a:t>
            </a:r>
          </a:p>
          <a:p>
            <a:pPr algn="ctr"/>
            <a:r>
              <a:rPr lang="ar-YE" sz="2000" b="1" dirty="0"/>
              <a:t> (</a:t>
            </a:r>
            <a:r>
              <a:rPr lang="en-US" sz="2000" b="1" dirty="0"/>
              <a:t>.Payment Dec</a:t>
            </a:r>
            <a:r>
              <a:rPr lang="ar-YE" sz="2000" b="1" dirty="0"/>
              <a:t>)</a:t>
            </a: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xmlns="" id="{683222F3-25AB-11EB-F01E-9FA1028CE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74" t="12189" b="5604"/>
          <a:stretch/>
        </p:blipFill>
        <p:spPr bwMode="auto">
          <a:xfrm>
            <a:off x="2267744" y="2011771"/>
            <a:ext cx="5955868" cy="4178206"/>
          </a:xfrm>
          <a:prstGeom prst="rect">
            <a:avLst/>
          </a:prstGeom>
          <a:noFill/>
          <a:ln>
            <a:solidFill>
              <a:schemeClr val="tx1"/>
            </a:solidFill>
          </a:ln>
        </p:spPr>
      </p:pic>
      <p:sp>
        <p:nvSpPr>
          <p:cNvPr id="5" name="Rectangle 4"/>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359577" y="1353104"/>
            <a:ext cx="6181229" cy="646331"/>
          </a:xfrm>
          <a:prstGeom prst="rect">
            <a:avLst/>
          </a:prstGeom>
        </p:spPr>
        <p:txBody>
          <a:bodyPr wrap="square">
            <a:spAutoFit/>
          </a:bodyPr>
          <a:lstStyle/>
          <a:p>
            <a:r>
              <a:rPr lang="ar-YE" dirty="0"/>
              <a:t>هذه الشاشة تمكننا من الاطلاع على وثائق الصرف، ويمكن الاطلاع على محتويات الشاشة من خلال التالي:</a:t>
            </a:r>
            <a:endParaRPr lang="en-US" dirty="0"/>
          </a:p>
        </p:txBody>
      </p:sp>
      <p:sp>
        <p:nvSpPr>
          <p:cNvPr id="9" name="Rectangle 8"/>
          <p:cNvSpPr/>
          <p:nvPr/>
        </p:nvSpPr>
        <p:spPr>
          <a:xfrm>
            <a:off x="2267744" y="2996952"/>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cxnSp>
        <p:nvCxnSpPr>
          <p:cNvPr id="10" name="Straight Arrow Connector 9"/>
          <p:cNvCxnSpPr/>
          <p:nvPr/>
        </p:nvCxnSpPr>
        <p:spPr>
          <a:xfrm flipV="1">
            <a:off x="2441604" y="2556414"/>
            <a:ext cx="0" cy="4405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2803732" y="4506423"/>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الخاصة في يمين الشاشة ومن خلالها يمكن تنزيلها من خلال الضغط على زر (</a:t>
            </a:r>
            <a:r>
              <a:rPr lang="en-US" sz="1200" b="1" dirty="0"/>
              <a:t>Download</a:t>
            </a:r>
            <a:r>
              <a:rPr lang="ar-YE" sz="1200" b="1" dirty="0"/>
              <a:t>).</a:t>
            </a:r>
            <a:endParaRPr lang="en-US" sz="1200" b="1" dirty="0"/>
          </a:p>
        </p:txBody>
      </p:sp>
      <p:cxnSp>
        <p:nvCxnSpPr>
          <p:cNvPr id="15" name="Straight Arrow Connector 14"/>
          <p:cNvCxnSpPr>
            <a:cxnSpLocks/>
            <a:stCxn id="14" idx="3"/>
          </p:cNvCxnSpPr>
          <p:nvPr/>
        </p:nvCxnSpPr>
        <p:spPr>
          <a:xfrm>
            <a:off x="4317406" y="5070532"/>
            <a:ext cx="5359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6106974" y="2134372"/>
            <a:ext cx="1513674" cy="100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 او استيراد كشف الحوالات بحسب رقم الحوالة من خلال الضغط على زر (</a:t>
            </a:r>
            <a:r>
              <a:rPr lang="en-US" sz="1200" b="1" dirty="0"/>
              <a:t>Import List</a:t>
            </a:r>
            <a:r>
              <a:rPr lang="ar-YE" sz="1200" b="1" dirty="0"/>
              <a:t>).</a:t>
            </a:r>
            <a:endParaRPr lang="ar-SA" sz="1200" b="1" dirty="0"/>
          </a:p>
        </p:txBody>
      </p:sp>
      <p:cxnSp>
        <p:nvCxnSpPr>
          <p:cNvPr id="17" name="Straight Arrow Connector 16"/>
          <p:cNvCxnSpPr>
            <a:cxnSpLocks/>
          </p:cNvCxnSpPr>
          <p:nvPr/>
        </p:nvCxnSpPr>
        <p:spPr>
          <a:xfrm flipH="1">
            <a:off x="4031673" y="2210161"/>
            <a:ext cx="2075301" cy="204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5872161" y="206614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3" name="Oval 22"/>
          <p:cNvSpPr/>
          <p:nvPr/>
        </p:nvSpPr>
        <p:spPr>
          <a:xfrm>
            <a:off x="2432002" y="27738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Tree>
    <p:extLst>
      <p:ext uri="{BB962C8B-B14F-4D97-AF65-F5344CB8AC3E}">
        <p14:creationId xmlns:p14="http://schemas.microsoft.com/office/powerpoint/2010/main" val="256678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7808" y="404664"/>
            <a:ext cx="8100392" cy="5767319"/>
            <a:chOff x="1043608" y="404664"/>
            <a:chExt cx="8100392" cy="5767319"/>
          </a:xfrm>
        </p:grpSpPr>
        <p:pic>
          <p:nvPicPr>
            <p:cNvPr id="5" name="صورة 8" descr="cid:image001.png@01D6F30A.77BAC640">
              <a:extLst>
                <a:ext uri="{FF2B5EF4-FFF2-40B4-BE49-F238E27FC236}">
                  <a16:creationId xmlns:a16="http://schemas.microsoft.com/office/drawing/2014/main" xmlns="" id="{5EA28986-2B76-9BBD-88DC-E0CA86A163DF}"/>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043608" y="1916832"/>
              <a:ext cx="6696744" cy="424226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5" name="صورة 14">
              <a:extLst>
                <a:ext uri="{FF2B5EF4-FFF2-40B4-BE49-F238E27FC236}">
                  <a16:creationId xmlns:a16="http://schemas.microsoft.com/office/drawing/2014/main" xmlns="" id="{7C785138-6335-175D-FC29-4FE834DDB0B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radius="6"/>
                      </a14:imgEffect>
                    </a14:imgLayer>
                  </a14:imgProps>
                </a:ext>
                <a:ext uri="{28A0092B-C50C-407E-A947-70E740481C1C}">
                  <a14:useLocalDpi xmlns:a14="http://schemas.microsoft.com/office/drawing/2010/main" val="0"/>
                </a:ext>
              </a:extLst>
            </a:blip>
            <a:srcRect l="11165" t="11194" r="521" b="6290"/>
            <a:stretch/>
          </p:blipFill>
          <p:spPr bwMode="auto">
            <a:xfrm>
              <a:off x="2368391" y="1929718"/>
              <a:ext cx="5389653" cy="4242265"/>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xmlns="" id="{39E24802-3EFD-B10D-EDC3-7E57520E0DA7}"/>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a:t>
              </a:r>
              <a:r>
                <a:rPr lang="en-US" sz="2000" b="1" dirty="0"/>
                <a:t>.Payment BENP Dec</a:t>
              </a:r>
              <a:r>
                <a:rPr lang="ar-YE" sz="2000" b="1" dirty="0"/>
                <a:t>)</a:t>
              </a:r>
              <a:endParaRPr lang="en-US" sz="2000" b="1" dirty="0"/>
            </a:p>
          </p:txBody>
        </p:sp>
        <p:sp>
          <p:nvSpPr>
            <p:cNvPr id="2" name="Rectangle 1"/>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 على وثائق الصرف،</a:t>
              </a:r>
              <a:r>
                <a:rPr lang="ar-SA" dirty="0"/>
                <a:t> بادخال رقم المستفيد  لعرض جميع وثائق الصرف للمستفيد </a:t>
              </a:r>
              <a:endParaRPr lang="en-US" dirty="0"/>
            </a:p>
          </p:txBody>
        </p:sp>
        <p:sp>
          <p:nvSpPr>
            <p:cNvPr id="6" name="Rectangle 5"/>
            <p:cNvSpPr/>
            <p:nvPr/>
          </p:nvSpPr>
          <p:spPr>
            <a:xfrm>
              <a:off x="2529931" y="2940368"/>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sp>
          <p:nvSpPr>
            <p:cNvPr id="7" name="Rectangle 6"/>
            <p:cNvSpPr/>
            <p:nvPr/>
          </p:nvSpPr>
          <p:spPr>
            <a:xfrm>
              <a:off x="7630326" y="3096339"/>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ومن خلالها يمكن تنزيلها من خلال الضغط على زر (</a:t>
              </a:r>
              <a:r>
                <a:rPr lang="en-US" sz="1200" b="1" dirty="0"/>
                <a:t>Download</a:t>
              </a:r>
              <a:r>
                <a:rPr lang="ar-YE" sz="1200" b="1" dirty="0"/>
                <a:t>).</a:t>
              </a:r>
              <a:endParaRPr lang="en-US" sz="1200" b="1" dirty="0"/>
            </a:p>
          </p:txBody>
        </p:sp>
        <p:cxnSp>
          <p:nvCxnSpPr>
            <p:cNvPr id="8" name="Straight Arrow Connector 7"/>
            <p:cNvCxnSpPr/>
            <p:nvPr/>
          </p:nvCxnSpPr>
          <p:spPr>
            <a:xfrm flipH="1">
              <a:off x="6247202" y="3381045"/>
              <a:ext cx="136815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182580" y="1921701"/>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a:t>
              </a:r>
              <a:r>
                <a:rPr lang="ar-SA" sz="1200" b="1" dirty="0" smtClean="0"/>
                <a:t>المستفيد</a:t>
              </a:r>
              <a:endParaRPr lang="ar-SA" sz="1200" b="1" dirty="0"/>
            </a:p>
          </p:txBody>
        </p:sp>
        <p:cxnSp>
          <p:nvCxnSpPr>
            <p:cNvPr id="10" name="Straight Arrow Connector 9"/>
            <p:cNvCxnSpPr/>
            <p:nvPr/>
          </p:nvCxnSpPr>
          <p:spPr>
            <a:xfrm flipH="1">
              <a:off x="3625613" y="2065717"/>
              <a:ext cx="153273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4909260" y="205237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2" name="Oval 11"/>
            <p:cNvSpPr/>
            <p:nvPr/>
          </p:nvSpPr>
          <p:spPr>
            <a:xfrm>
              <a:off x="7366473" y="309301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3" name="Oval 12"/>
            <p:cNvSpPr/>
            <p:nvPr/>
          </p:nvSpPr>
          <p:spPr>
            <a:xfrm>
              <a:off x="2403399" y="2461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a:cxnSpLocks/>
            </p:cNvCxnSpPr>
            <p:nvPr/>
          </p:nvCxnSpPr>
          <p:spPr>
            <a:xfrm flipV="1">
              <a:off x="2771800" y="2274229"/>
              <a:ext cx="0" cy="6661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1043608" y="5168887"/>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1259632" y="4500104"/>
              <a:ext cx="383658" cy="57606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23012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1521" y="332656"/>
            <a:ext cx="8568951" cy="5688632"/>
            <a:chOff x="251521" y="332656"/>
            <a:chExt cx="8568951" cy="5688632"/>
          </a:xfrm>
        </p:grpSpPr>
        <p:grpSp>
          <p:nvGrpSpPr>
            <p:cNvPr id="22" name="مجموعة 21">
              <a:extLst>
                <a:ext uri="{FF2B5EF4-FFF2-40B4-BE49-F238E27FC236}">
                  <a16:creationId xmlns:a16="http://schemas.microsoft.com/office/drawing/2014/main" xmlns="" id="{ED5F1292-D660-91F0-2B71-E8D93B37E622}"/>
                </a:ext>
              </a:extLst>
            </p:cNvPr>
            <p:cNvGrpSpPr/>
            <p:nvPr/>
          </p:nvGrpSpPr>
          <p:grpSpPr>
            <a:xfrm>
              <a:off x="251521" y="332656"/>
              <a:ext cx="8568951" cy="5688632"/>
              <a:chOff x="832543" y="339516"/>
              <a:chExt cx="8240709" cy="5417674"/>
            </a:xfrm>
          </p:grpSpPr>
          <p:pic>
            <p:nvPicPr>
              <p:cNvPr id="37" name="صورة 36">
                <a:extLst>
                  <a:ext uri="{FF2B5EF4-FFF2-40B4-BE49-F238E27FC236}">
                    <a16:creationId xmlns:a16="http://schemas.microsoft.com/office/drawing/2014/main" xmlns="" id="{0B470FD0-47D3-972E-A3C3-5223C3286F84}"/>
                  </a:ext>
                </a:extLst>
              </p:cNvPr>
              <p:cNvPicPr>
                <a:picLocks noChangeAspect="1"/>
              </p:cNvPicPr>
              <p:nvPr/>
            </p:nvPicPr>
            <p:blipFill rotWithShape="1">
              <a:blip r:embed="rId2"/>
              <a:srcRect t="8776" b="4842"/>
              <a:stretch/>
            </p:blipFill>
            <p:spPr>
              <a:xfrm>
                <a:off x="1814247" y="2072956"/>
                <a:ext cx="5674414" cy="3678428"/>
              </a:xfrm>
              <a:prstGeom prst="rect">
                <a:avLst/>
              </a:prstGeom>
            </p:spPr>
          </p:pic>
          <p:pic>
            <p:nvPicPr>
              <p:cNvPr id="2" name="Picture 1">
                <a:extLst>
                  <a:ext uri="{FF2B5EF4-FFF2-40B4-BE49-F238E27FC236}">
                    <a16:creationId xmlns:a16="http://schemas.microsoft.com/office/drawing/2014/main" xmlns="" id="{AC9F43F2-BF25-CC24-AE1C-BA256E02C36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06" t="23473" r="10687" b="9646"/>
              <a:stretch/>
            </p:blipFill>
            <p:spPr bwMode="auto">
              <a:xfrm>
                <a:off x="2750233" y="2061226"/>
                <a:ext cx="4670116" cy="3695964"/>
              </a:xfrm>
              <a:prstGeom prst="rect">
                <a:avLst/>
              </a:prstGeom>
              <a:ln>
                <a:noFill/>
              </a:ln>
              <a:effectLst>
                <a:glow>
                  <a:schemeClr val="accent1">
                    <a:alpha val="40000"/>
                  </a:schemeClr>
                </a:glow>
              </a:effectLst>
              <a:extLst>
                <a:ext uri="{53640926-AAD7-44D8-BBD7-CCE9431645EC}">
                  <a14:shadowObscured xmlns:a14="http://schemas.microsoft.com/office/drawing/2010/main"/>
                </a:ext>
              </a:extLst>
            </p:spPr>
          </p:pic>
          <p:sp>
            <p:nvSpPr>
              <p:cNvPr id="3" name="Rectangle 1">
                <a:extLst>
                  <a:ext uri="{FF2B5EF4-FFF2-40B4-BE49-F238E27FC236}">
                    <a16:creationId xmlns:a16="http://schemas.microsoft.com/office/drawing/2014/main" xmlns="" id="{DCD24FEE-A5D6-A4E1-4146-9661AEF1ABF8}"/>
                  </a:ext>
                </a:extLst>
              </p:cNvPr>
              <p:cNvSpPr/>
              <p:nvPr/>
            </p:nvSpPr>
            <p:spPr>
              <a:xfrm>
                <a:off x="3069066" y="339516"/>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p:cNvCxnSpPr>
                <a:cxnSpLocks/>
              </p:cNvCxnSpPr>
              <p:nvPr/>
            </p:nvCxnSpPr>
            <p:spPr>
              <a:xfrm flipH="1" flipV="1">
                <a:off x="5784830" y="2378993"/>
                <a:ext cx="1556984" cy="30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7077843" y="2040735"/>
                <a:ext cx="1513674" cy="68932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show </a:t>
                </a:r>
                <a:r>
                  <a:rPr lang="ar-YE" sz="1200" b="1" dirty="0"/>
                  <a:t> لعرض جميع خطابات الضمان </a:t>
                </a:r>
                <a:endParaRPr lang="ar-SA" sz="1200" b="1" dirty="0"/>
              </a:p>
            </p:txBody>
          </p:sp>
          <p:sp>
            <p:nvSpPr>
              <p:cNvPr id="7" name="Oval 6"/>
              <p:cNvSpPr/>
              <p:nvPr/>
            </p:nvSpPr>
            <p:spPr>
              <a:xfrm>
                <a:off x="6767969" y="2090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6837759" y="421063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7884367" y="3768126"/>
                <a:ext cx="1188885" cy="88500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خطابات الضمان المرحلة ليتم اعتمادها</a:t>
                </a:r>
              </a:p>
            </p:txBody>
          </p:sp>
          <p:sp>
            <p:nvSpPr>
              <p:cNvPr id="14" name="Oval 13"/>
              <p:cNvSpPr/>
              <p:nvPr/>
            </p:nvSpPr>
            <p:spPr>
              <a:xfrm>
                <a:off x="7559579" y="388100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4">
                <a:extLst>
                  <a:ext uri="{FF2B5EF4-FFF2-40B4-BE49-F238E27FC236}">
                    <a16:creationId xmlns:a16="http://schemas.microsoft.com/office/drawing/2014/main" xmlns="" id="{340DA7D9-3A89-2366-BED8-74151FDD7699}"/>
                  </a:ext>
                </a:extLst>
              </p:cNvPr>
              <p:cNvCxnSpPr>
                <a:cxnSpLocks/>
              </p:cNvCxnSpPr>
              <p:nvPr/>
            </p:nvCxnSpPr>
            <p:spPr>
              <a:xfrm>
                <a:off x="3995936" y="1988611"/>
                <a:ext cx="0" cy="315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xmlns="" id="{0BD2CBDE-1743-B4C3-755E-60B519BAB67F}"/>
                  </a:ext>
                </a:extLst>
              </p:cNvPr>
              <p:cNvSpPr/>
              <p:nvPr/>
            </p:nvSpPr>
            <p:spPr>
              <a:xfrm>
                <a:off x="832543" y="1512450"/>
                <a:ext cx="1513674" cy="91328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بأحد الحقول التالية(رقم خطاب الضمان، او رقم المشروع ، او رقم  الطلب ) </a:t>
                </a:r>
              </a:p>
            </p:txBody>
          </p:sp>
          <p:sp>
            <p:nvSpPr>
              <p:cNvPr id="19" name="Oval 6">
                <a:extLst>
                  <a:ext uri="{FF2B5EF4-FFF2-40B4-BE49-F238E27FC236}">
                    <a16:creationId xmlns:a16="http://schemas.microsoft.com/office/drawing/2014/main" xmlns="" id="{CF656099-6A95-A7F2-D2D6-0401E03FBDB0}"/>
                  </a:ext>
                </a:extLst>
              </p:cNvPr>
              <p:cNvSpPr/>
              <p:nvPr/>
            </p:nvSpPr>
            <p:spPr>
              <a:xfrm>
                <a:off x="2346218" y="168446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3" name="رابط مستقيم 22">
                <a:extLst>
                  <a:ext uri="{FF2B5EF4-FFF2-40B4-BE49-F238E27FC236}">
                    <a16:creationId xmlns:a16="http://schemas.microsoft.com/office/drawing/2014/main" xmlns="" id="{E312FE26-CC80-E9DE-F610-84E28A9BE2B9}"/>
                  </a:ext>
                </a:extLst>
              </p:cNvPr>
              <p:cNvCxnSpPr>
                <a:cxnSpLocks/>
              </p:cNvCxnSpPr>
              <p:nvPr/>
            </p:nvCxnSpPr>
            <p:spPr>
              <a:xfrm flipH="1">
                <a:off x="2346218" y="1972501"/>
                <a:ext cx="3233894" cy="1611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Arrow Connector 4">
                <a:extLst>
                  <a:ext uri="{FF2B5EF4-FFF2-40B4-BE49-F238E27FC236}">
                    <a16:creationId xmlns:a16="http://schemas.microsoft.com/office/drawing/2014/main" xmlns="" id="{84E852EE-EB8D-4047-FBF8-4CDEECE40837}"/>
                  </a:ext>
                </a:extLst>
              </p:cNvPr>
              <p:cNvCxnSpPr>
                <a:cxnSpLocks/>
              </p:cNvCxnSpPr>
              <p:nvPr/>
            </p:nvCxnSpPr>
            <p:spPr>
              <a:xfrm flipV="1">
                <a:off x="3275856" y="2420888"/>
                <a:ext cx="0" cy="321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Rectangle 5">
                <a:extLst>
                  <a:ext uri="{FF2B5EF4-FFF2-40B4-BE49-F238E27FC236}">
                    <a16:creationId xmlns:a16="http://schemas.microsoft.com/office/drawing/2014/main" xmlns="" id="{22AB8E42-36CC-E547-44ED-F74FCD73C924}"/>
                  </a:ext>
                </a:extLst>
              </p:cNvPr>
              <p:cNvSpPr/>
              <p:nvPr/>
            </p:nvSpPr>
            <p:spPr>
              <a:xfrm>
                <a:off x="2750232" y="2742436"/>
                <a:ext cx="1533733" cy="9025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ar-YE" sz="1200" b="1" dirty="0"/>
                  <a:t>المؤشرات لترتيب ارقام خطابات الضمان اما تصاعدياً او تنازلياً</a:t>
                </a:r>
                <a:endParaRPr lang="ar-SA" sz="1200" b="1" dirty="0"/>
              </a:p>
            </p:txBody>
          </p:sp>
          <p:sp>
            <p:nvSpPr>
              <p:cNvPr id="31" name="Oval 6">
                <a:extLst>
                  <a:ext uri="{FF2B5EF4-FFF2-40B4-BE49-F238E27FC236}">
                    <a16:creationId xmlns:a16="http://schemas.microsoft.com/office/drawing/2014/main" xmlns="" id="{264CAF94-03F2-F015-A74F-86DEA5F7BE92}"/>
                  </a:ext>
                </a:extLst>
              </p:cNvPr>
              <p:cNvSpPr/>
              <p:nvPr/>
            </p:nvSpPr>
            <p:spPr>
              <a:xfrm>
                <a:off x="3304905" y="2490170"/>
                <a:ext cx="246694" cy="250214"/>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8" name="Rectangle 16">
                <a:extLst>
                  <a:ext uri="{FF2B5EF4-FFF2-40B4-BE49-F238E27FC236}">
                    <a16:creationId xmlns:a16="http://schemas.microsoft.com/office/drawing/2014/main" xmlns="" id="{B9711B6F-5974-9A9C-5B0F-9BEC572E6E88}"/>
                  </a:ext>
                </a:extLst>
              </p:cNvPr>
              <p:cNvSpPr/>
              <p:nvPr/>
            </p:nvSpPr>
            <p:spPr>
              <a:xfrm>
                <a:off x="1917245" y="4653136"/>
                <a:ext cx="832989" cy="199457"/>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9" name="Straight Arrow Connector 11">
                <a:extLst>
                  <a:ext uri="{FF2B5EF4-FFF2-40B4-BE49-F238E27FC236}">
                    <a16:creationId xmlns:a16="http://schemas.microsoft.com/office/drawing/2014/main" xmlns="" id="{12C0A6D6-E730-FE7C-9554-E08975F401E5}"/>
                  </a:ext>
                </a:extLst>
              </p:cNvPr>
              <p:cNvCxnSpPr>
                <a:cxnSpLocks/>
              </p:cNvCxnSpPr>
              <p:nvPr/>
            </p:nvCxnSpPr>
            <p:spPr>
              <a:xfrm>
                <a:off x="1618055" y="4246246"/>
                <a:ext cx="299191" cy="400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4">
                <a:extLst>
                  <a:ext uri="{FF2B5EF4-FFF2-40B4-BE49-F238E27FC236}">
                    <a16:creationId xmlns:a16="http://schemas.microsoft.com/office/drawing/2014/main" xmlns="" id="{90807D40-C50E-BA14-BB2E-392B4173675A}"/>
                  </a:ext>
                </a:extLst>
              </p:cNvPr>
              <p:cNvCxnSpPr>
                <a:cxnSpLocks/>
              </p:cNvCxnSpPr>
              <p:nvPr/>
            </p:nvCxnSpPr>
            <p:spPr>
              <a:xfrm>
                <a:off x="4932040" y="1988611"/>
                <a:ext cx="0" cy="29591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4">
                <a:extLst>
                  <a:ext uri="{FF2B5EF4-FFF2-40B4-BE49-F238E27FC236}">
                    <a16:creationId xmlns:a16="http://schemas.microsoft.com/office/drawing/2014/main" xmlns="" id="{F1211990-1451-B678-E3F9-39ACB2EE9622}"/>
                  </a:ext>
                </a:extLst>
              </p:cNvPr>
              <p:cNvCxnSpPr>
                <a:cxnSpLocks/>
              </p:cNvCxnSpPr>
              <p:nvPr/>
            </p:nvCxnSpPr>
            <p:spPr>
              <a:xfrm>
                <a:off x="5580112" y="1976777"/>
                <a:ext cx="0" cy="3548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0" name="Rectangle 9"/>
            <p:cNvSpPr/>
            <p:nvPr/>
          </p:nvSpPr>
          <p:spPr>
            <a:xfrm>
              <a:off x="1812513" y="1330483"/>
              <a:ext cx="5271717" cy="646331"/>
            </a:xfrm>
            <a:prstGeom prst="rect">
              <a:avLst/>
            </a:prstGeom>
          </p:spPr>
          <p:txBody>
            <a:bodyPr wrap="square">
              <a:spAutoFit/>
            </a:bodyPr>
            <a:lstStyle/>
            <a:p>
              <a:pPr algn="ctr"/>
              <a:r>
                <a:rPr lang="ar-YE" dirty="0"/>
                <a:t>هذه الشاشة تمكننا من الاطلاع على </a:t>
              </a:r>
              <a:r>
                <a:rPr lang="ar-SA" dirty="0" smtClean="0"/>
                <a:t>خطابات الضمان  الالكترونية  التابعة للجهة </a:t>
              </a:r>
              <a:endParaRPr lang="en-US" dirty="0"/>
            </a:p>
          </p:txBody>
        </p:sp>
      </p:grpSp>
    </p:spTree>
    <p:extLst>
      <p:ext uri="{BB962C8B-B14F-4D97-AF65-F5344CB8AC3E}">
        <p14:creationId xmlns:p14="http://schemas.microsoft.com/office/powerpoint/2010/main" val="223304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67793993"/>
              </p:ext>
            </p:extLst>
          </p:nvPr>
        </p:nvGraphicFramePr>
        <p:xfrm>
          <a:off x="1259632" y="836712"/>
          <a:ext cx="6599308" cy="542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76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مجموعة 12">
            <a:extLst>
              <a:ext uri="{FF2B5EF4-FFF2-40B4-BE49-F238E27FC236}">
                <a16:creationId xmlns:a16="http://schemas.microsoft.com/office/drawing/2014/main" xmlns="" id="{19068813-5591-07AF-8729-453C251A9A87}"/>
              </a:ext>
            </a:extLst>
          </p:cNvPr>
          <p:cNvGrpSpPr/>
          <p:nvPr/>
        </p:nvGrpSpPr>
        <p:grpSpPr>
          <a:xfrm>
            <a:off x="453857" y="592346"/>
            <a:ext cx="8142697" cy="5673308"/>
            <a:chOff x="854139" y="476672"/>
            <a:chExt cx="8142697" cy="5673308"/>
          </a:xfrm>
        </p:grpSpPr>
        <p:pic>
          <p:nvPicPr>
            <p:cNvPr id="14" name="صورة 11">
              <a:extLst>
                <a:ext uri="{FF2B5EF4-FFF2-40B4-BE49-F238E27FC236}">
                  <a16:creationId xmlns:a16="http://schemas.microsoft.com/office/drawing/2014/main" xmlns="" id="{1916D349-130E-3F4F-595E-9602241E0F4D}"/>
                </a:ext>
              </a:extLst>
            </p:cNvPr>
            <p:cNvPicPr>
              <a:picLocks noChangeAspect="1"/>
            </p:cNvPicPr>
            <p:nvPr/>
          </p:nvPicPr>
          <p:blipFill rotWithShape="1">
            <a:blip r:embed="rId2"/>
            <a:srcRect t="8776" b="4842"/>
            <a:stretch/>
          </p:blipFill>
          <p:spPr>
            <a:xfrm>
              <a:off x="854139" y="1727311"/>
              <a:ext cx="7074824" cy="4422669"/>
            </a:xfrm>
            <a:prstGeom prst="rect">
              <a:avLst/>
            </a:prstGeom>
          </p:spPr>
        </p:pic>
        <p:pic>
          <p:nvPicPr>
            <p:cNvPr id="15" name="Picture 4">
              <a:extLst>
                <a:ext uri="{FF2B5EF4-FFF2-40B4-BE49-F238E27FC236}">
                  <a16:creationId xmlns:a16="http://schemas.microsoft.com/office/drawing/2014/main" xmlns="" id="{5E395604-E6E7-4644-0075-1D7B09D32BCF}"/>
                </a:ext>
              </a:extLst>
            </p:cNvPr>
            <p:cNvPicPr>
              <a:picLocks noChangeAspect="1"/>
            </p:cNvPicPr>
            <p:nvPr/>
          </p:nvPicPr>
          <p:blipFill rotWithShape="1">
            <a:blip r:embed="rId3"/>
            <a:srcRect l="9765" t="23152" r="11212" b="8344"/>
            <a:stretch/>
          </p:blipFill>
          <p:spPr bwMode="auto">
            <a:xfrm>
              <a:off x="2123728" y="1782844"/>
              <a:ext cx="5785201" cy="4367136"/>
            </a:xfrm>
            <a:prstGeom prst="rect">
              <a:avLst/>
            </a:prstGeom>
            <a:ln>
              <a:noFill/>
            </a:ln>
            <a:extLst>
              <a:ext uri="{53640926-AAD7-44D8-BBD7-CCE9431645EC}">
                <a14:shadowObscured xmlns:a14="http://schemas.microsoft.com/office/drawing/2010/main"/>
              </a:ext>
            </a:extLst>
          </p:spPr>
        </p:pic>
        <p:sp>
          <p:nvSpPr>
            <p:cNvPr id="16" name="Rectangle 1">
              <a:extLst>
                <a:ext uri="{FF2B5EF4-FFF2-40B4-BE49-F238E27FC236}">
                  <a16:creationId xmlns:a16="http://schemas.microsoft.com/office/drawing/2014/main" xmlns="" id="{06FB298E-3D1B-9155-F32A-1A983103D5B2}"/>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17" name="Straight Arrow Connector 16">
              <a:extLst>
                <a:ext uri="{FF2B5EF4-FFF2-40B4-BE49-F238E27FC236}">
                  <a16:creationId xmlns:a16="http://schemas.microsoft.com/office/drawing/2014/main" xmlns="" id="{C7844112-F25C-3A0A-1145-79A64A80D21A}"/>
                </a:ext>
              </a:extLst>
            </p:cNvPr>
            <p:cNvCxnSpPr/>
            <p:nvPr/>
          </p:nvCxnSpPr>
          <p:spPr>
            <a:xfrm flipH="1">
              <a:off x="7234737" y="27193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xmlns="" id="{0275D29E-176A-7009-E484-A9AA8CC06716}"/>
                </a:ext>
              </a:extLst>
            </p:cNvPr>
            <p:cNvSpPr/>
            <p:nvPr/>
          </p:nvSpPr>
          <p:spPr>
            <a:xfrm>
              <a:off x="7988905" y="2375478"/>
              <a:ext cx="1007931" cy="165618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print</a:t>
              </a:r>
              <a:endParaRPr lang="ar-SA" sz="1200" b="1" dirty="0"/>
            </a:p>
            <a:p>
              <a:pPr algn="ctr"/>
              <a:r>
                <a:rPr lang="ar-SA" sz="1200" b="1" dirty="0"/>
                <a:t>لطباعة وثيقة العقد  حيت يتم انتقال الخطاب الى واجهة الاعتماد بعد الطباعة  </a:t>
              </a:r>
            </a:p>
          </p:txBody>
        </p:sp>
        <p:sp>
          <p:nvSpPr>
            <p:cNvPr id="19" name="Oval 18">
              <a:extLst>
                <a:ext uri="{FF2B5EF4-FFF2-40B4-BE49-F238E27FC236}">
                  <a16:creationId xmlns:a16="http://schemas.microsoft.com/office/drawing/2014/main" xmlns="" id="{36EDD8F8-ADA1-F800-5DD4-BB8F3F576432}"/>
                </a:ext>
              </a:extLst>
            </p:cNvPr>
            <p:cNvSpPr/>
            <p:nvPr/>
          </p:nvSpPr>
          <p:spPr>
            <a:xfrm>
              <a:off x="7738793" y="247228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20" name="Straight Arrow Connector 4">
              <a:extLst>
                <a:ext uri="{FF2B5EF4-FFF2-40B4-BE49-F238E27FC236}">
                  <a16:creationId xmlns:a16="http://schemas.microsoft.com/office/drawing/2014/main" xmlns="" id="{B7CB3A9B-9F8D-D637-429A-001C39F3D034}"/>
                </a:ext>
              </a:extLst>
            </p:cNvPr>
            <p:cNvCxnSpPr>
              <a:cxnSpLocks/>
            </p:cNvCxnSpPr>
            <p:nvPr/>
          </p:nvCxnSpPr>
          <p:spPr>
            <a:xfrm flipH="1">
              <a:off x="7656155" y="4766366"/>
              <a:ext cx="33682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5">
              <a:extLst>
                <a:ext uri="{FF2B5EF4-FFF2-40B4-BE49-F238E27FC236}">
                  <a16:creationId xmlns:a16="http://schemas.microsoft.com/office/drawing/2014/main" xmlns="" id="{2D66BEB7-EB35-2E34-38D0-52E3C3B3395E}"/>
                </a:ext>
              </a:extLst>
            </p:cNvPr>
            <p:cNvSpPr/>
            <p:nvPr/>
          </p:nvSpPr>
          <p:spPr>
            <a:xfrm>
              <a:off x="7933497" y="4627065"/>
              <a:ext cx="1007931" cy="9162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Cancel </a:t>
              </a:r>
              <a:endParaRPr lang="ar-YE" sz="1200" b="1" dirty="0"/>
            </a:p>
            <a:p>
              <a:pPr algn="ctr"/>
              <a:r>
                <a:rPr lang="ar-YE" sz="1200" b="1" dirty="0"/>
                <a:t>لإلغاء الخطاب في حال </a:t>
              </a:r>
              <a:r>
                <a:rPr lang="ar-YE" sz="1200" b="1" dirty="0" smtClean="0"/>
                <a:t>عد</a:t>
              </a:r>
              <a:r>
                <a:rPr lang="ar-SA" sz="1200" b="1" dirty="0" smtClean="0"/>
                <a:t>م</a:t>
              </a:r>
              <a:r>
                <a:rPr lang="ar-YE" sz="1200" b="1" dirty="0" smtClean="0"/>
                <a:t> </a:t>
              </a:r>
              <a:r>
                <a:rPr lang="ar-YE" sz="1200" b="1" dirty="0"/>
                <a:t>الموافقة </a:t>
              </a:r>
              <a:endParaRPr lang="ar-SA" sz="1200" b="1" dirty="0"/>
            </a:p>
          </p:txBody>
        </p:sp>
        <p:sp>
          <p:nvSpPr>
            <p:cNvPr id="22" name="Oval 6">
              <a:extLst>
                <a:ext uri="{FF2B5EF4-FFF2-40B4-BE49-F238E27FC236}">
                  <a16:creationId xmlns:a16="http://schemas.microsoft.com/office/drawing/2014/main" xmlns="" id="{D3550B78-F6D2-0FDF-E098-83A59229AC69}"/>
                </a:ext>
              </a:extLst>
            </p:cNvPr>
            <p:cNvSpPr/>
            <p:nvPr/>
          </p:nvSpPr>
          <p:spPr>
            <a:xfrm>
              <a:off x="7786890" y="4549327"/>
              <a:ext cx="146607" cy="26742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pic>
          <p:nvPicPr>
            <p:cNvPr id="23" name="صورة 1">
              <a:extLst>
                <a:ext uri="{FF2B5EF4-FFF2-40B4-BE49-F238E27FC236}">
                  <a16:creationId xmlns:a16="http://schemas.microsoft.com/office/drawing/2014/main" xmlns="" id="{310E830D-7DD0-3A53-BE04-605F8088619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8752" t="7980" r="13869" b="5179"/>
            <a:stretch/>
          </p:blipFill>
          <p:spPr>
            <a:xfrm>
              <a:off x="2207453" y="2355559"/>
              <a:ext cx="4896545" cy="3672408"/>
            </a:xfrm>
            <a:prstGeom prst="rect">
              <a:avLst/>
            </a:prstGeom>
          </p:spPr>
        </p:pic>
      </p:grpSp>
    </p:spTree>
    <p:extLst>
      <p:ext uri="{BB962C8B-B14F-4D97-AF65-F5344CB8AC3E}">
        <p14:creationId xmlns:p14="http://schemas.microsoft.com/office/powerpoint/2010/main" val="219423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مجموعة 9">
            <a:extLst>
              <a:ext uri="{FF2B5EF4-FFF2-40B4-BE49-F238E27FC236}">
                <a16:creationId xmlns:a16="http://schemas.microsoft.com/office/drawing/2014/main" xmlns="" id="{50BEECF9-B636-C652-0699-5FF81C7CAFC7}"/>
              </a:ext>
            </a:extLst>
          </p:cNvPr>
          <p:cNvGrpSpPr/>
          <p:nvPr/>
        </p:nvGrpSpPr>
        <p:grpSpPr>
          <a:xfrm>
            <a:off x="539552" y="476672"/>
            <a:ext cx="7805242" cy="5681806"/>
            <a:chOff x="1160752" y="476672"/>
            <a:chExt cx="7805242" cy="5681806"/>
          </a:xfrm>
        </p:grpSpPr>
        <p:pic>
          <p:nvPicPr>
            <p:cNvPr id="11" name="صورة 2">
              <a:extLst>
                <a:ext uri="{FF2B5EF4-FFF2-40B4-BE49-F238E27FC236}">
                  <a16:creationId xmlns:a16="http://schemas.microsoft.com/office/drawing/2014/main" xmlns="" id="{DE487B27-903A-BE0D-C357-9927ABF13A18}"/>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12" name="Picture 1">
              <a:extLst>
                <a:ext uri="{FF2B5EF4-FFF2-40B4-BE49-F238E27FC236}">
                  <a16:creationId xmlns:a16="http://schemas.microsoft.com/office/drawing/2014/main" xmlns="" id="{EE03C407-5E15-1C18-E9A3-7069A636C13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445" t="23473" r="10688" b="9646"/>
            <a:stretch/>
          </p:blipFill>
          <p:spPr bwMode="auto">
            <a:xfrm>
              <a:off x="2376756" y="1760602"/>
              <a:ext cx="5606491" cy="4384326"/>
            </a:xfrm>
            <a:prstGeom prst="rect">
              <a:avLst/>
            </a:prstGeom>
            <a:ln>
              <a:noFill/>
            </a:ln>
            <a:extLst>
              <a:ext uri="{53640926-AAD7-44D8-BBD7-CCE9431645EC}">
                <a14:shadowObscured xmlns:a14="http://schemas.microsoft.com/office/drawing/2010/main"/>
              </a:ext>
            </a:extLst>
          </p:spPr>
        </p:pic>
        <p:sp>
          <p:nvSpPr>
            <p:cNvPr id="13" name="Rectangle 1">
              <a:extLst>
                <a:ext uri="{FF2B5EF4-FFF2-40B4-BE49-F238E27FC236}">
                  <a16:creationId xmlns:a16="http://schemas.microsoft.com/office/drawing/2014/main" xmlns="" id="{D50F52D5-6CFB-160D-BA8A-E64B2DD0875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14" name="Straight Arrow Connector 4">
              <a:extLst>
                <a:ext uri="{FF2B5EF4-FFF2-40B4-BE49-F238E27FC236}">
                  <a16:creationId xmlns:a16="http://schemas.microsoft.com/office/drawing/2014/main" xmlns="" id="{EA915AD4-A8FA-BE8D-2328-FB519697E1D1}"/>
                </a:ext>
              </a:extLst>
            </p:cNvPr>
            <p:cNvCxnSpPr>
              <a:cxnSpLocks/>
            </p:cNvCxnSpPr>
            <p:nvPr/>
          </p:nvCxnSpPr>
          <p:spPr>
            <a:xfrm flipH="1">
              <a:off x="6686787" y="2081454"/>
              <a:ext cx="78093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Oval 6">
              <a:extLst>
                <a:ext uri="{FF2B5EF4-FFF2-40B4-BE49-F238E27FC236}">
                  <a16:creationId xmlns:a16="http://schemas.microsoft.com/office/drawing/2014/main" xmlns="" id="{5094DDCE-B25E-81D7-AD7A-4B41C485C591}"/>
                </a:ext>
              </a:extLst>
            </p:cNvPr>
            <p:cNvSpPr/>
            <p:nvPr/>
          </p:nvSpPr>
          <p:spPr>
            <a:xfrm>
              <a:off x="7196783" y="179342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6" name="Rectangle 5">
              <a:extLst>
                <a:ext uri="{FF2B5EF4-FFF2-40B4-BE49-F238E27FC236}">
                  <a16:creationId xmlns:a16="http://schemas.microsoft.com/office/drawing/2014/main" xmlns="" id="{063989D9-FC89-944F-86A4-BA02D591B185}"/>
                </a:ext>
              </a:extLst>
            </p:cNvPr>
            <p:cNvSpPr/>
            <p:nvPr/>
          </p:nvSpPr>
          <p:spPr>
            <a:xfrm>
              <a:off x="7452320" y="1849809"/>
              <a:ext cx="1513674" cy="75179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Approved requests</a:t>
              </a:r>
              <a:endParaRPr lang="ar-SA" sz="1200" b="1" dirty="0"/>
            </a:p>
          </p:txBody>
        </p:sp>
      </p:grpSp>
    </p:spTree>
    <p:extLst>
      <p:ext uri="{BB962C8B-B14F-4D97-AF65-F5344CB8AC3E}">
        <p14:creationId xmlns:p14="http://schemas.microsoft.com/office/powerpoint/2010/main" val="73508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مجموعة 28">
            <a:extLst>
              <a:ext uri="{FF2B5EF4-FFF2-40B4-BE49-F238E27FC236}">
                <a16:creationId xmlns:a16="http://schemas.microsoft.com/office/drawing/2014/main" xmlns="" id="{2A3A3303-19DD-F55F-4C40-E6B7FE4F4A8F}"/>
              </a:ext>
            </a:extLst>
          </p:cNvPr>
          <p:cNvGrpSpPr/>
          <p:nvPr/>
        </p:nvGrpSpPr>
        <p:grpSpPr>
          <a:xfrm>
            <a:off x="743500" y="460546"/>
            <a:ext cx="7842144" cy="5681806"/>
            <a:chOff x="1160752" y="476672"/>
            <a:chExt cx="7842144" cy="5681806"/>
          </a:xfrm>
        </p:grpSpPr>
        <p:pic>
          <p:nvPicPr>
            <p:cNvPr id="29" name="صورة 1">
              <a:extLst>
                <a:ext uri="{FF2B5EF4-FFF2-40B4-BE49-F238E27FC236}">
                  <a16:creationId xmlns:a16="http://schemas.microsoft.com/office/drawing/2014/main" xmlns="" id="{225ED280-DEDD-2C12-0D22-FE5E90F69B64}"/>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30" name="Picture 9">
              <a:extLst>
                <a:ext uri="{FF2B5EF4-FFF2-40B4-BE49-F238E27FC236}">
                  <a16:creationId xmlns:a16="http://schemas.microsoft.com/office/drawing/2014/main" xmlns="" id="{AE4CD8C8-735B-CA2F-E4DD-44A605AF4648}"/>
                </a:ext>
              </a:extLst>
            </p:cNvPr>
            <p:cNvPicPr>
              <a:picLocks noChangeAspect="1"/>
            </p:cNvPicPr>
            <p:nvPr/>
          </p:nvPicPr>
          <p:blipFill rotWithShape="1">
            <a:blip r:embed="rId3"/>
            <a:srcRect l="21406" t="22830" r="11031" b="9311"/>
            <a:stretch/>
          </p:blipFill>
          <p:spPr bwMode="auto">
            <a:xfrm>
              <a:off x="2448094" y="1820726"/>
              <a:ext cx="5491918" cy="4321626"/>
            </a:xfrm>
            <a:prstGeom prst="rect">
              <a:avLst/>
            </a:prstGeom>
            <a:ln>
              <a:noFill/>
            </a:ln>
            <a:extLst>
              <a:ext uri="{53640926-AAD7-44D8-BBD7-CCE9431645EC}">
                <a14:shadowObscured xmlns:a14="http://schemas.microsoft.com/office/drawing/2010/main"/>
              </a:ext>
            </a:extLst>
          </p:spPr>
        </p:pic>
        <p:sp>
          <p:nvSpPr>
            <p:cNvPr id="31" name="Rectangle 1">
              <a:extLst>
                <a:ext uri="{FF2B5EF4-FFF2-40B4-BE49-F238E27FC236}">
                  <a16:creationId xmlns:a16="http://schemas.microsoft.com/office/drawing/2014/main" xmlns="" id="{9A66A7C4-061B-F00E-2E3A-43C63357F0FB}"/>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عرض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32" name="Straight Arrow Connector 31">
              <a:extLst>
                <a:ext uri="{FF2B5EF4-FFF2-40B4-BE49-F238E27FC236}">
                  <a16:creationId xmlns:a16="http://schemas.microsoft.com/office/drawing/2014/main" xmlns="" id="{DD6F51EF-3B23-C8B7-A588-629FBDDDFB6A}"/>
                </a:ext>
              </a:extLst>
            </p:cNvPr>
            <p:cNvCxnSpPr>
              <a:cxnSpLocks/>
            </p:cNvCxnSpPr>
            <p:nvPr/>
          </p:nvCxnSpPr>
          <p:spPr>
            <a:xfrm flipH="1">
              <a:off x="4170448" y="2460471"/>
              <a:ext cx="19857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Rectangle 32">
              <a:extLst>
                <a:ext uri="{FF2B5EF4-FFF2-40B4-BE49-F238E27FC236}">
                  <a16:creationId xmlns:a16="http://schemas.microsoft.com/office/drawing/2014/main" xmlns="" id="{3CA5C986-1EC8-6EF9-E880-9BC3E2A53037}"/>
                </a:ext>
              </a:extLst>
            </p:cNvPr>
            <p:cNvSpPr/>
            <p:nvPr/>
          </p:nvSpPr>
          <p:spPr>
            <a:xfrm>
              <a:off x="6067704" y="2440458"/>
              <a:ext cx="1835975" cy="2381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بغرض خطاب الضمان</a:t>
              </a:r>
              <a:endParaRPr lang="en-US" sz="1200" b="1" dirty="0"/>
            </a:p>
          </p:txBody>
        </p:sp>
        <p:sp>
          <p:nvSpPr>
            <p:cNvPr id="34" name="Oval 33">
              <a:extLst>
                <a:ext uri="{FF2B5EF4-FFF2-40B4-BE49-F238E27FC236}">
                  <a16:creationId xmlns:a16="http://schemas.microsoft.com/office/drawing/2014/main" xmlns="" id="{2CA4EC8C-CD3B-1553-6768-6F50024D5421}"/>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35" name="Straight Arrow Connector 4">
              <a:extLst>
                <a:ext uri="{FF2B5EF4-FFF2-40B4-BE49-F238E27FC236}">
                  <a16:creationId xmlns:a16="http://schemas.microsoft.com/office/drawing/2014/main" xmlns="" id="{81C2693C-85B1-F2C8-AC86-0B547F93A847}"/>
                </a:ext>
              </a:extLst>
            </p:cNvPr>
            <p:cNvCxnSpPr>
              <a:cxnSpLocks/>
            </p:cNvCxnSpPr>
            <p:nvPr/>
          </p:nvCxnSpPr>
          <p:spPr>
            <a:xfrm flipH="1" flipV="1">
              <a:off x="4365161" y="2266208"/>
              <a:ext cx="1122187" cy="80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0" name="Rectangle 5">
              <a:extLst>
                <a:ext uri="{FF2B5EF4-FFF2-40B4-BE49-F238E27FC236}">
                  <a16:creationId xmlns:a16="http://schemas.microsoft.com/office/drawing/2014/main" xmlns="" id="{845E7980-C018-AFD0-F03C-E173C0C5D053}"/>
                </a:ext>
              </a:extLst>
            </p:cNvPr>
            <p:cNvSpPr/>
            <p:nvPr/>
          </p:nvSpPr>
          <p:spPr>
            <a:xfrm>
              <a:off x="5269006" y="2130255"/>
              <a:ext cx="2039297" cy="2880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باسم مقدم خطاب الضمان </a:t>
              </a:r>
            </a:p>
          </p:txBody>
        </p:sp>
        <p:sp>
          <p:nvSpPr>
            <p:cNvPr id="42" name="Rectangle 5">
              <a:extLst>
                <a:ext uri="{FF2B5EF4-FFF2-40B4-BE49-F238E27FC236}">
                  <a16:creationId xmlns:a16="http://schemas.microsoft.com/office/drawing/2014/main" xmlns="" id="{0E1D7EA3-9B07-F06A-C13E-B740DC811C59}"/>
                </a:ext>
              </a:extLst>
            </p:cNvPr>
            <p:cNvSpPr/>
            <p:nvPr/>
          </p:nvSpPr>
          <p:spPr>
            <a:xfrm>
              <a:off x="6067704" y="2741705"/>
              <a:ext cx="1915543" cy="2371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طباعة عقد الخطاب </a:t>
              </a:r>
              <a:endParaRPr lang="en-US" sz="1200" b="1" dirty="0"/>
            </a:p>
          </p:txBody>
        </p:sp>
        <p:sp>
          <p:nvSpPr>
            <p:cNvPr id="43" name="Rectangle 5">
              <a:extLst>
                <a:ext uri="{FF2B5EF4-FFF2-40B4-BE49-F238E27FC236}">
                  <a16:creationId xmlns:a16="http://schemas.microsoft.com/office/drawing/2014/main" xmlns="" id="{28A781FC-8CD3-9D21-F418-D50B1C863A60}"/>
                </a:ext>
              </a:extLst>
            </p:cNvPr>
            <p:cNvSpPr/>
            <p:nvPr/>
          </p:nvSpPr>
          <p:spPr>
            <a:xfrm>
              <a:off x="5019017" y="3010346"/>
              <a:ext cx="1915544" cy="2252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اغلاق المشروع</a:t>
              </a:r>
              <a:endParaRPr lang="en-US" sz="1200" b="1" dirty="0"/>
            </a:p>
          </p:txBody>
        </p:sp>
        <p:sp>
          <p:nvSpPr>
            <p:cNvPr id="44" name="Rectangle 5">
              <a:extLst>
                <a:ext uri="{FF2B5EF4-FFF2-40B4-BE49-F238E27FC236}">
                  <a16:creationId xmlns:a16="http://schemas.microsoft.com/office/drawing/2014/main" xmlns="" id="{048CFE13-296D-3524-64D8-36EA1DC6D23D}"/>
                </a:ext>
              </a:extLst>
            </p:cNvPr>
            <p:cNvSpPr/>
            <p:nvPr/>
          </p:nvSpPr>
          <p:spPr>
            <a:xfrm>
              <a:off x="5019017" y="3276160"/>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مبلغ الخطاب </a:t>
              </a:r>
              <a:endParaRPr lang="en-US" sz="1200" b="1" dirty="0"/>
            </a:p>
          </p:txBody>
        </p:sp>
        <p:cxnSp>
          <p:nvCxnSpPr>
            <p:cNvPr id="46" name="Straight Arrow Connector 4">
              <a:extLst>
                <a:ext uri="{FF2B5EF4-FFF2-40B4-BE49-F238E27FC236}">
                  <a16:creationId xmlns:a16="http://schemas.microsoft.com/office/drawing/2014/main" xmlns="" id="{CCBCBDA5-0777-DC5B-A23D-B4C8702308AC}"/>
                </a:ext>
              </a:extLst>
            </p:cNvPr>
            <p:cNvCxnSpPr>
              <a:cxnSpLocks/>
            </p:cNvCxnSpPr>
            <p:nvPr/>
          </p:nvCxnSpPr>
          <p:spPr>
            <a:xfrm flipV="1">
              <a:off x="5426972" y="2608090"/>
              <a:ext cx="0" cy="2776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Straight Arrow Connector 4">
              <a:extLst>
                <a:ext uri="{FF2B5EF4-FFF2-40B4-BE49-F238E27FC236}">
                  <a16:creationId xmlns:a16="http://schemas.microsoft.com/office/drawing/2014/main" xmlns="" id="{49B39CF2-6C7E-74FF-6943-B800453C26B3}"/>
                </a:ext>
              </a:extLst>
            </p:cNvPr>
            <p:cNvCxnSpPr>
              <a:cxnSpLocks/>
            </p:cNvCxnSpPr>
            <p:nvPr/>
          </p:nvCxnSpPr>
          <p:spPr>
            <a:xfrm flipV="1">
              <a:off x="4642167" y="2885719"/>
              <a:ext cx="0" cy="2672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
              <a:extLst>
                <a:ext uri="{FF2B5EF4-FFF2-40B4-BE49-F238E27FC236}">
                  <a16:creationId xmlns:a16="http://schemas.microsoft.com/office/drawing/2014/main" xmlns="" id="{8758FF06-70DA-CEE8-8A8B-341AC75C77DA}"/>
                </a:ext>
              </a:extLst>
            </p:cNvPr>
            <p:cNvCxnSpPr>
              <a:cxnSpLocks/>
            </p:cNvCxnSpPr>
            <p:nvPr/>
          </p:nvCxnSpPr>
          <p:spPr>
            <a:xfrm flipV="1">
              <a:off x="3563888" y="3106948"/>
              <a:ext cx="0" cy="322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0" name="رابط مستقيم 24">
              <a:extLst>
                <a:ext uri="{FF2B5EF4-FFF2-40B4-BE49-F238E27FC236}">
                  <a16:creationId xmlns:a16="http://schemas.microsoft.com/office/drawing/2014/main" xmlns="" id="{6697C64D-0654-EE2A-55EE-F1A24574C5C9}"/>
                </a:ext>
              </a:extLst>
            </p:cNvPr>
            <p:cNvCxnSpPr>
              <a:cxnSpLocks/>
              <a:endCxn id="42" idx="1"/>
            </p:cNvCxnSpPr>
            <p:nvPr/>
          </p:nvCxnSpPr>
          <p:spPr>
            <a:xfrm>
              <a:off x="5426972" y="2860287"/>
              <a:ext cx="6407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رابط مستقيم 26">
              <a:extLst>
                <a:ext uri="{FF2B5EF4-FFF2-40B4-BE49-F238E27FC236}">
                  <a16:creationId xmlns:a16="http://schemas.microsoft.com/office/drawing/2014/main" xmlns="" id="{EA5100CF-DB00-CB0D-2B18-BB67CE78C2CC}"/>
                </a:ext>
              </a:extLst>
            </p:cNvPr>
            <p:cNvCxnSpPr>
              <a:cxnSpLocks/>
            </p:cNvCxnSpPr>
            <p:nvPr/>
          </p:nvCxnSpPr>
          <p:spPr>
            <a:xfrm flipV="1">
              <a:off x="4629753" y="3152357"/>
              <a:ext cx="361718" cy="16251"/>
            </a:xfrm>
            <a:prstGeom prst="line">
              <a:avLst/>
            </a:prstGeom>
          </p:spPr>
          <p:style>
            <a:lnRef idx="3">
              <a:schemeClr val="accent2"/>
            </a:lnRef>
            <a:fillRef idx="0">
              <a:schemeClr val="accent2"/>
            </a:fillRef>
            <a:effectRef idx="2">
              <a:schemeClr val="accent2"/>
            </a:effectRef>
            <a:fontRef idx="minor">
              <a:schemeClr val="tx1"/>
            </a:fontRef>
          </p:style>
        </p:cxnSp>
        <p:cxnSp>
          <p:nvCxnSpPr>
            <p:cNvPr id="52" name="رابط مستقيم 27">
              <a:extLst>
                <a:ext uri="{FF2B5EF4-FFF2-40B4-BE49-F238E27FC236}">
                  <a16:creationId xmlns:a16="http://schemas.microsoft.com/office/drawing/2014/main" xmlns="" id="{33973548-473B-6181-03A4-831CE0920B95}"/>
                </a:ext>
              </a:extLst>
            </p:cNvPr>
            <p:cNvCxnSpPr>
              <a:cxnSpLocks/>
            </p:cNvCxnSpPr>
            <p:nvPr/>
          </p:nvCxnSpPr>
          <p:spPr>
            <a:xfrm>
              <a:off x="3580347" y="3430022"/>
              <a:ext cx="1413777" cy="0"/>
            </a:xfrm>
            <a:prstGeom prst="line">
              <a:avLst/>
            </a:prstGeom>
          </p:spPr>
          <p:style>
            <a:lnRef idx="3">
              <a:schemeClr val="accent2"/>
            </a:lnRef>
            <a:fillRef idx="0">
              <a:schemeClr val="accent2"/>
            </a:fillRef>
            <a:effectRef idx="2">
              <a:schemeClr val="accent2"/>
            </a:effectRef>
            <a:fontRef idx="minor">
              <a:schemeClr val="tx1"/>
            </a:fontRef>
          </p:style>
        </p:cxnSp>
        <p:sp>
          <p:nvSpPr>
            <p:cNvPr id="53" name="Rectangle 5">
              <a:extLst>
                <a:ext uri="{FF2B5EF4-FFF2-40B4-BE49-F238E27FC236}">
                  <a16:creationId xmlns:a16="http://schemas.microsoft.com/office/drawing/2014/main" xmlns="" id="{532EDA4D-0CF9-A2E2-7C03-BD9C1A37E4EF}"/>
                </a:ext>
              </a:extLst>
            </p:cNvPr>
            <p:cNvSpPr/>
            <p:nvPr/>
          </p:nvSpPr>
          <p:spPr>
            <a:xfrm>
              <a:off x="8129244" y="2917129"/>
              <a:ext cx="873651" cy="5244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search</a:t>
              </a:r>
              <a:r>
                <a:rPr lang="ar-SA" sz="1200" b="1" dirty="0"/>
                <a:t> للبحث </a:t>
              </a:r>
            </a:p>
          </p:txBody>
        </p:sp>
        <p:sp>
          <p:nvSpPr>
            <p:cNvPr id="54" name="Rectangle 5">
              <a:extLst>
                <a:ext uri="{FF2B5EF4-FFF2-40B4-BE49-F238E27FC236}">
                  <a16:creationId xmlns:a16="http://schemas.microsoft.com/office/drawing/2014/main" xmlns="" id="{D54B35B3-522D-2744-256E-19B758417AEF}"/>
                </a:ext>
              </a:extLst>
            </p:cNvPr>
            <p:cNvSpPr/>
            <p:nvPr/>
          </p:nvSpPr>
          <p:spPr>
            <a:xfrm>
              <a:off x="8129245" y="3563319"/>
              <a:ext cx="873651" cy="65776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a:t>
              </a:r>
              <a:r>
                <a:rPr lang="ar-SA" sz="1200" b="1" dirty="0" smtClean="0"/>
                <a:t>على زر </a:t>
              </a:r>
              <a:r>
                <a:rPr lang="en-US" sz="1200" b="1" dirty="0"/>
                <a:t>Reset </a:t>
              </a:r>
              <a:r>
                <a:rPr lang="ar-YE" sz="1200" b="1" dirty="0"/>
                <a:t>لتصفية خيارات البحث </a:t>
              </a:r>
              <a:endParaRPr lang="ar-SA" sz="1200" b="1" dirty="0"/>
            </a:p>
          </p:txBody>
        </p:sp>
        <p:cxnSp>
          <p:nvCxnSpPr>
            <p:cNvPr id="55" name="Straight Arrow Connector 4">
              <a:extLst>
                <a:ext uri="{FF2B5EF4-FFF2-40B4-BE49-F238E27FC236}">
                  <a16:creationId xmlns:a16="http://schemas.microsoft.com/office/drawing/2014/main" xmlns="" id="{9A4C6F25-58F9-AFBF-8BE6-1FDCDFD01555}"/>
                </a:ext>
              </a:extLst>
            </p:cNvPr>
            <p:cNvCxnSpPr>
              <a:cxnSpLocks/>
            </p:cNvCxnSpPr>
            <p:nvPr/>
          </p:nvCxnSpPr>
          <p:spPr>
            <a:xfrm flipH="1">
              <a:off x="7397015" y="3411894"/>
              <a:ext cx="770412" cy="1710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6" name="Straight Arrow Connector 4">
              <a:extLst>
                <a:ext uri="{FF2B5EF4-FFF2-40B4-BE49-F238E27FC236}">
                  <a16:creationId xmlns:a16="http://schemas.microsoft.com/office/drawing/2014/main" xmlns="" id="{D0AACA6A-9B88-8F9E-4C6F-7CB59CB1410E}"/>
                </a:ext>
              </a:extLst>
            </p:cNvPr>
            <p:cNvCxnSpPr>
              <a:cxnSpLocks/>
            </p:cNvCxnSpPr>
            <p:nvPr/>
          </p:nvCxnSpPr>
          <p:spPr>
            <a:xfrm flipH="1" flipV="1">
              <a:off x="7658224" y="3405141"/>
              <a:ext cx="5000" cy="39216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7" name="رابط مستقيم 44">
              <a:extLst>
                <a:ext uri="{FF2B5EF4-FFF2-40B4-BE49-F238E27FC236}">
                  <a16:creationId xmlns:a16="http://schemas.microsoft.com/office/drawing/2014/main" xmlns="" id="{409ADB5E-14D0-FE02-4075-E0BD116BA508}"/>
                </a:ext>
              </a:extLst>
            </p:cNvPr>
            <p:cNvCxnSpPr>
              <a:cxnSpLocks/>
            </p:cNvCxnSpPr>
            <p:nvPr/>
          </p:nvCxnSpPr>
          <p:spPr>
            <a:xfrm>
              <a:off x="7639930" y="3797310"/>
              <a:ext cx="527497" cy="0"/>
            </a:xfrm>
            <a:prstGeom prst="line">
              <a:avLst/>
            </a:prstGeom>
          </p:spPr>
          <p:style>
            <a:lnRef idx="3">
              <a:schemeClr val="accent2"/>
            </a:lnRef>
            <a:fillRef idx="0">
              <a:schemeClr val="accent2"/>
            </a:fillRef>
            <a:effectRef idx="2">
              <a:schemeClr val="accent2"/>
            </a:effectRef>
            <a:fontRef idx="minor">
              <a:schemeClr val="tx1"/>
            </a:fontRef>
          </p:style>
        </p:cxnSp>
        <p:sp>
          <p:nvSpPr>
            <p:cNvPr id="58" name="Oval 6">
              <a:extLst>
                <a:ext uri="{FF2B5EF4-FFF2-40B4-BE49-F238E27FC236}">
                  <a16:creationId xmlns:a16="http://schemas.microsoft.com/office/drawing/2014/main" xmlns="" id="{7BB75A16-EF59-E700-6565-7367DB1956C1}"/>
                </a:ext>
              </a:extLst>
            </p:cNvPr>
            <p:cNvSpPr/>
            <p:nvPr/>
          </p:nvSpPr>
          <p:spPr>
            <a:xfrm>
              <a:off x="8734602" y="25838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59" name="Rectangle 5">
              <a:extLst>
                <a:ext uri="{FF2B5EF4-FFF2-40B4-BE49-F238E27FC236}">
                  <a16:creationId xmlns:a16="http://schemas.microsoft.com/office/drawing/2014/main" xmlns="" id="{98B424B4-D4CF-3768-E552-B86BC85D3290}"/>
                </a:ext>
              </a:extLst>
            </p:cNvPr>
            <p:cNvSpPr/>
            <p:nvPr/>
          </p:nvSpPr>
          <p:spPr>
            <a:xfrm>
              <a:off x="4917866" y="3663974"/>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حالة الخطاب </a:t>
              </a:r>
              <a:endParaRPr lang="en-US" sz="1200" b="1" dirty="0"/>
            </a:p>
          </p:txBody>
        </p:sp>
        <p:cxnSp>
          <p:nvCxnSpPr>
            <p:cNvPr id="60" name="Straight Arrow Connector 4">
              <a:extLst>
                <a:ext uri="{FF2B5EF4-FFF2-40B4-BE49-F238E27FC236}">
                  <a16:creationId xmlns:a16="http://schemas.microsoft.com/office/drawing/2014/main" xmlns="" id="{98D08264-357A-648F-FDB9-EED7816252B1}"/>
                </a:ext>
              </a:extLst>
            </p:cNvPr>
            <p:cNvCxnSpPr>
              <a:cxnSpLocks/>
              <a:stCxn id="59" idx="1"/>
            </p:cNvCxnSpPr>
            <p:nvPr/>
          </p:nvCxnSpPr>
          <p:spPr>
            <a:xfrm flipH="1">
              <a:off x="3347864" y="3797310"/>
              <a:ext cx="1570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31167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مجموعة 7">
            <a:extLst>
              <a:ext uri="{FF2B5EF4-FFF2-40B4-BE49-F238E27FC236}">
                <a16:creationId xmlns:a16="http://schemas.microsoft.com/office/drawing/2014/main" xmlns="" id="{D7C5F74A-9F8E-DBD6-D94D-EF48ED147F03}"/>
              </a:ext>
            </a:extLst>
          </p:cNvPr>
          <p:cNvGrpSpPr/>
          <p:nvPr/>
        </p:nvGrpSpPr>
        <p:grpSpPr>
          <a:xfrm>
            <a:off x="765030" y="476672"/>
            <a:ext cx="8002853" cy="5681806"/>
            <a:chOff x="1160752" y="476672"/>
            <a:chExt cx="8002853" cy="5681806"/>
          </a:xfrm>
        </p:grpSpPr>
        <p:pic>
          <p:nvPicPr>
            <p:cNvPr id="25" name="صورة 1">
              <a:extLst>
                <a:ext uri="{FF2B5EF4-FFF2-40B4-BE49-F238E27FC236}">
                  <a16:creationId xmlns:a16="http://schemas.microsoft.com/office/drawing/2014/main" xmlns="" id="{AED6DC20-0CC8-0308-BEA7-82F4309457AA}"/>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27" name="Picture 8">
              <a:extLst>
                <a:ext uri="{FF2B5EF4-FFF2-40B4-BE49-F238E27FC236}">
                  <a16:creationId xmlns:a16="http://schemas.microsoft.com/office/drawing/2014/main" xmlns="" id="{19739499-2523-2CF6-C7D2-2B4A4E3A768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5"/>
                      </a14:imgEffect>
                    </a14:imgLayer>
                  </a14:imgProps>
                </a:ext>
              </a:extLst>
            </a:blip>
            <a:srcRect l="21110" t="22830" r="10669" b="8988"/>
            <a:stretch/>
          </p:blipFill>
          <p:spPr bwMode="auto">
            <a:xfrm>
              <a:off x="2411761" y="1719140"/>
              <a:ext cx="5583683" cy="4439338"/>
            </a:xfrm>
            <a:prstGeom prst="rect">
              <a:avLst/>
            </a:prstGeom>
            <a:ln>
              <a:noFill/>
            </a:ln>
            <a:extLst>
              <a:ext uri="{53640926-AAD7-44D8-BBD7-CCE9431645EC}">
                <a14:shadowObscured xmlns:a14="http://schemas.microsoft.com/office/drawing/2010/main"/>
              </a:ext>
            </a:extLst>
          </p:spPr>
        </p:pic>
        <p:sp>
          <p:nvSpPr>
            <p:cNvPr id="28" name="Rectangle 1">
              <a:extLst>
                <a:ext uri="{FF2B5EF4-FFF2-40B4-BE49-F238E27FC236}">
                  <a16:creationId xmlns:a16="http://schemas.microsoft.com/office/drawing/2014/main" xmlns="" id="{3F763BFE-7E54-AEEB-AC96-51499C7DD62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البحث بطريقة متقدمة في شاشة</a:t>
              </a:r>
              <a:r>
                <a:rPr lang="ar-SA" sz="2000" b="1" dirty="0"/>
                <a:t> اعتماد خطابات الضمان الإلكترونية </a:t>
              </a:r>
              <a:r>
                <a:rPr lang="ar-YE" sz="2000" b="1" dirty="0"/>
                <a:t>(</a:t>
              </a:r>
              <a:r>
                <a:rPr lang="en-US" sz="2000" b="1" dirty="0"/>
                <a:t>.LCLG</a:t>
              </a:r>
              <a:r>
                <a:rPr lang="ar-YE" sz="2000" b="1" dirty="0"/>
                <a:t>)</a:t>
              </a:r>
              <a:endParaRPr lang="en-US" sz="2000" b="1" dirty="0"/>
            </a:p>
          </p:txBody>
        </p:sp>
        <p:cxnSp>
          <p:nvCxnSpPr>
            <p:cNvPr id="29" name="Straight Arrow Connector 4">
              <a:extLst>
                <a:ext uri="{FF2B5EF4-FFF2-40B4-BE49-F238E27FC236}">
                  <a16:creationId xmlns:a16="http://schemas.microsoft.com/office/drawing/2014/main" xmlns="" id="{B7B2818E-4EDC-C77B-4DBB-2F8E9F25A69A}"/>
                </a:ext>
              </a:extLst>
            </p:cNvPr>
            <p:cNvCxnSpPr>
              <a:cxnSpLocks/>
            </p:cNvCxnSpPr>
            <p:nvPr/>
          </p:nvCxnSpPr>
          <p:spPr>
            <a:xfrm>
              <a:off x="7375955" y="1921777"/>
              <a:ext cx="23324" cy="58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4" name="Rectangle 5">
              <a:extLst>
                <a:ext uri="{FF2B5EF4-FFF2-40B4-BE49-F238E27FC236}">
                  <a16:creationId xmlns:a16="http://schemas.microsoft.com/office/drawing/2014/main" xmlns="" id="{DE506369-8739-BEDD-4CB2-429B7B2C5E90}"/>
                </a:ext>
              </a:extLst>
            </p:cNvPr>
            <p:cNvSpPr/>
            <p:nvPr/>
          </p:nvSpPr>
          <p:spPr>
            <a:xfrm>
              <a:off x="7157613" y="1777761"/>
              <a:ext cx="979222" cy="9311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Advance </a:t>
              </a:r>
              <a:r>
                <a:rPr lang="ar-YE" sz="1200" b="1" dirty="0"/>
                <a:t>ليتم عرض خيارات متقدمة للبحث </a:t>
              </a:r>
              <a:endParaRPr lang="ar-SA" sz="1200" b="1" dirty="0"/>
            </a:p>
          </p:txBody>
        </p:sp>
        <p:cxnSp>
          <p:nvCxnSpPr>
            <p:cNvPr id="39" name="Straight Arrow Connector 4">
              <a:extLst>
                <a:ext uri="{FF2B5EF4-FFF2-40B4-BE49-F238E27FC236}">
                  <a16:creationId xmlns:a16="http://schemas.microsoft.com/office/drawing/2014/main" xmlns="" id="{1F12CBE7-407F-49E4-EFFA-9E656C5063E6}"/>
                </a:ext>
              </a:extLst>
            </p:cNvPr>
            <p:cNvCxnSpPr>
              <a:cxnSpLocks/>
            </p:cNvCxnSpPr>
            <p:nvPr/>
          </p:nvCxnSpPr>
          <p:spPr>
            <a:xfrm flipH="1">
              <a:off x="6925426" y="1855997"/>
              <a:ext cx="232187"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0" name="Rectangle 5">
              <a:extLst>
                <a:ext uri="{FF2B5EF4-FFF2-40B4-BE49-F238E27FC236}">
                  <a16:creationId xmlns:a16="http://schemas.microsoft.com/office/drawing/2014/main" xmlns="" id="{483CC2EE-C61B-1F78-7218-F503EEB1E530}"/>
                </a:ext>
              </a:extLst>
            </p:cNvPr>
            <p:cNvSpPr/>
            <p:nvPr/>
          </p:nvSpPr>
          <p:spPr>
            <a:xfrm>
              <a:off x="2600478" y="1515229"/>
              <a:ext cx="1349834" cy="3407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تحديد العمليات المراد البحث بها </a:t>
              </a:r>
              <a:endParaRPr lang="ar-SA" sz="1200" b="1" dirty="0"/>
            </a:p>
          </p:txBody>
        </p:sp>
        <p:cxnSp>
          <p:nvCxnSpPr>
            <p:cNvPr id="41" name="Straight Arrow Connector 4">
              <a:extLst>
                <a:ext uri="{FF2B5EF4-FFF2-40B4-BE49-F238E27FC236}">
                  <a16:creationId xmlns:a16="http://schemas.microsoft.com/office/drawing/2014/main" xmlns="" id="{F6AC5ED7-0A36-02D1-5CEF-BC845985CE79}"/>
                </a:ext>
              </a:extLst>
            </p:cNvPr>
            <p:cNvCxnSpPr>
              <a:cxnSpLocks/>
            </p:cNvCxnSpPr>
            <p:nvPr/>
          </p:nvCxnSpPr>
          <p:spPr>
            <a:xfrm>
              <a:off x="2915816" y="1793779"/>
              <a:ext cx="0" cy="2791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Rectangle 5">
              <a:extLst>
                <a:ext uri="{FF2B5EF4-FFF2-40B4-BE49-F238E27FC236}">
                  <a16:creationId xmlns:a16="http://schemas.microsoft.com/office/drawing/2014/main" xmlns="" id="{D48C3FD1-3B75-3373-D363-0A18DBBBDDF7}"/>
                </a:ext>
              </a:extLst>
            </p:cNvPr>
            <p:cNvSpPr/>
            <p:nvPr/>
          </p:nvSpPr>
          <p:spPr>
            <a:xfrm>
              <a:off x="5195962" y="2072955"/>
              <a:ext cx="1349834" cy="4985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البحث بأحد الحقول المحددة  </a:t>
              </a:r>
              <a:endParaRPr lang="ar-SA" sz="1200" b="1" dirty="0"/>
            </a:p>
          </p:txBody>
        </p:sp>
        <p:sp>
          <p:nvSpPr>
            <p:cNvPr id="43" name="Rectangle 5">
              <a:extLst>
                <a:ext uri="{FF2B5EF4-FFF2-40B4-BE49-F238E27FC236}">
                  <a16:creationId xmlns:a16="http://schemas.microsoft.com/office/drawing/2014/main" xmlns="" id="{ADE48C10-4A78-25F3-619D-D06D8C7EEA9E}"/>
                </a:ext>
              </a:extLst>
            </p:cNvPr>
            <p:cNvSpPr/>
            <p:nvPr/>
          </p:nvSpPr>
          <p:spPr>
            <a:xfrm>
              <a:off x="7812360" y="2852093"/>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search </a:t>
              </a:r>
              <a:r>
                <a:rPr lang="ar-YE" sz="1200" b="1" dirty="0"/>
                <a:t>لعرض نتائج البحث </a:t>
              </a:r>
              <a:endParaRPr lang="ar-SA" sz="1200" b="1" dirty="0"/>
            </a:p>
          </p:txBody>
        </p:sp>
        <p:cxnSp>
          <p:nvCxnSpPr>
            <p:cNvPr id="44" name="Straight Arrow Connector 4">
              <a:extLst>
                <a:ext uri="{FF2B5EF4-FFF2-40B4-BE49-F238E27FC236}">
                  <a16:creationId xmlns:a16="http://schemas.microsoft.com/office/drawing/2014/main" xmlns="" id="{B488210C-87B1-47BB-B3B6-820D70A803A0}"/>
                </a:ext>
              </a:extLst>
            </p:cNvPr>
            <p:cNvCxnSpPr>
              <a:cxnSpLocks/>
            </p:cNvCxnSpPr>
            <p:nvPr/>
          </p:nvCxnSpPr>
          <p:spPr>
            <a:xfrm flipH="1">
              <a:off x="7187295" y="3140968"/>
              <a:ext cx="65675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Straight Arrow Connector 4">
              <a:extLst>
                <a:ext uri="{FF2B5EF4-FFF2-40B4-BE49-F238E27FC236}">
                  <a16:creationId xmlns:a16="http://schemas.microsoft.com/office/drawing/2014/main" xmlns="" id="{EEC1CF6B-86B3-C4EA-5B4C-BC44BBC8B13C}"/>
                </a:ext>
              </a:extLst>
            </p:cNvPr>
            <p:cNvCxnSpPr>
              <a:cxnSpLocks/>
            </p:cNvCxnSpPr>
            <p:nvPr/>
          </p:nvCxnSpPr>
          <p:spPr>
            <a:xfrm flipH="1">
              <a:off x="4823242" y="2276872"/>
              <a:ext cx="3473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6" name="Oval 6">
              <a:extLst>
                <a:ext uri="{FF2B5EF4-FFF2-40B4-BE49-F238E27FC236}">
                  <a16:creationId xmlns:a16="http://schemas.microsoft.com/office/drawing/2014/main" xmlns="" id="{9BEADFD2-F2C0-FCCC-7DD8-8683B9E284B9}"/>
                </a:ext>
              </a:extLst>
            </p:cNvPr>
            <p:cNvSpPr/>
            <p:nvPr/>
          </p:nvSpPr>
          <p:spPr>
            <a:xfrm>
              <a:off x="7048731" y="15415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47" name="Oval 6">
              <a:extLst>
                <a:ext uri="{FF2B5EF4-FFF2-40B4-BE49-F238E27FC236}">
                  <a16:creationId xmlns:a16="http://schemas.microsoft.com/office/drawing/2014/main" xmlns="" id="{F93070B7-12C3-8E35-012C-755F7670CE45}"/>
                </a:ext>
              </a:extLst>
            </p:cNvPr>
            <p:cNvSpPr/>
            <p:nvPr/>
          </p:nvSpPr>
          <p:spPr>
            <a:xfrm>
              <a:off x="2411761" y="12779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48" name="Oval 6">
              <a:extLst>
                <a:ext uri="{FF2B5EF4-FFF2-40B4-BE49-F238E27FC236}">
                  <a16:creationId xmlns:a16="http://schemas.microsoft.com/office/drawing/2014/main" xmlns="" id="{282328D6-EAAA-3384-F7E9-0054A5572A45}"/>
                </a:ext>
              </a:extLst>
            </p:cNvPr>
            <p:cNvSpPr/>
            <p:nvPr/>
          </p:nvSpPr>
          <p:spPr>
            <a:xfrm>
              <a:off x="8149031" y="257152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49" name="Oval 6">
              <a:extLst>
                <a:ext uri="{FF2B5EF4-FFF2-40B4-BE49-F238E27FC236}">
                  <a16:creationId xmlns:a16="http://schemas.microsoft.com/office/drawing/2014/main" xmlns="" id="{DEA9B744-E67F-5016-5A1B-DB4314F2B2CA}"/>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50" name="Rectangle 5">
              <a:extLst>
                <a:ext uri="{FF2B5EF4-FFF2-40B4-BE49-F238E27FC236}">
                  <a16:creationId xmlns:a16="http://schemas.microsoft.com/office/drawing/2014/main" xmlns="" id="{710FF9FD-CB6A-0B4F-C169-7B28885A4F14}"/>
                </a:ext>
              </a:extLst>
            </p:cNvPr>
            <p:cNvSpPr/>
            <p:nvPr/>
          </p:nvSpPr>
          <p:spPr>
            <a:xfrm>
              <a:off x="7963037" y="3825584"/>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سيتم  عرض الخطاب </a:t>
              </a:r>
              <a:endParaRPr lang="ar-SA" sz="1200" b="1" dirty="0"/>
            </a:p>
          </p:txBody>
        </p:sp>
        <p:cxnSp>
          <p:nvCxnSpPr>
            <p:cNvPr id="51" name="Straight Arrow Connector 4">
              <a:extLst>
                <a:ext uri="{FF2B5EF4-FFF2-40B4-BE49-F238E27FC236}">
                  <a16:creationId xmlns:a16="http://schemas.microsoft.com/office/drawing/2014/main" xmlns="" id="{6FE415A5-7711-4E76-E384-49B58BE901CF}"/>
                </a:ext>
              </a:extLst>
            </p:cNvPr>
            <p:cNvCxnSpPr>
              <a:cxnSpLocks/>
              <a:stCxn id="27" idx="3"/>
            </p:cNvCxnSpPr>
            <p:nvPr/>
          </p:nvCxnSpPr>
          <p:spPr>
            <a:xfrm flipH="1">
              <a:off x="7048731" y="3938809"/>
              <a:ext cx="94671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2" name="Oval 6">
              <a:extLst>
                <a:ext uri="{FF2B5EF4-FFF2-40B4-BE49-F238E27FC236}">
                  <a16:creationId xmlns:a16="http://schemas.microsoft.com/office/drawing/2014/main" xmlns="" id="{9E0FCD5E-B673-9FB8-4F25-2561FFE3C80C}"/>
                </a:ext>
              </a:extLst>
            </p:cNvPr>
            <p:cNvSpPr/>
            <p:nvPr/>
          </p:nvSpPr>
          <p:spPr>
            <a:xfrm>
              <a:off x="8299708" y="35450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grpSp>
    </p:spTree>
    <p:extLst>
      <p:ext uri="{BB962C8B-B14F-4D97-AF65-F5344CB8AC3E}">
        <p14:creationId xmlns:p14="http://schemas.microsoft.com/office/powerpoint/2010/main" val="926026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1804" y="404664"/>
            <a:ext cx="8172400" cy="5588030"/>
            <a:chOff x="971600" y="404664"/>
            <a:chExt cx="8172400" cy="558803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a:t>
              </a:r>
              <a:r>
                <a:rPr lang="ar-SA" sz="2000" b="1" dirty="0"/>
                <a:t> الإستعلام عن نقاط البيع </a:t>
              </a:r>
            </a:p>
            <a:p>
              <a:pPr algn="ctr"/>
              <a:r>
                <a:rPr lang="ar-YE" sz="2000" b="1" dirty="0"/>
                <a:t> </a:t>
              </a:r>
              <a:r>
                <a:rPr lang="en-US" sz="2000" b="1" dirty="0"/>
                <a:t>pos</a:t>
              </a:r>
            </a:p>
          </p:txBody>
        </p:sp>
        <p:pic>
          <p:nvPicPr>
            <p:cNvPr id="4" name="صورة 3">
              <a:extLst>
                <a:ext uri="{FF2B5EF4-FFF2-40B4-BE49-F238E27FC236}">
                  <a16:creationId xmlns:a16="http://schemas.microsoft.com/office/drawing/2014/main" xmlns="" id="{724CBE1C-404C-DDEF-924E-11099EB028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5"/>
                      </a14:imgEffect>
                    </a14:imgLayer>
                  </a14:imgProps>
                </a:ext>
              </a:extLst>
            </a:blip>
            <a:srcRect t="8763" b="5366"/>
            <a:stretch/>
          </p:blipFill>
          <p:spPr>
            <a:xfrm>
              <a:off x="1124364" y="1924267"/>
              <a:ext cx="7371564" cy="4068427"/>
            </a:xfrm>
            <a:prstGeom prst="rect">
              <a:avLst/>
            </a:prstGeom>
          </p:spPr>
        </p:pic>
        <p:cxnSp>
          <p:nvCxnSpPr>
            <p:cNvPr id="8" name="Straight Arrow Connector 7"/>
            <p:cNvCxnSpPr/>
            <p:nvPr/>
          </p:nvCxnSpPr>
          <p:spPr>
            <a:xfrm flipH="1">
              <a:off x="3678265" y="22650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581055" y="2121029"/>
              <a:ext cx="1513674" cy="40540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نقطة البيع الرئيسية من القائمة  </a:t>
              </a:r>
            </a:p>
          </p:txBody>
        </p:sp>
        <p:sp>
          <p:nvSpPr>
            <p:cNvPr id="10" name="Oval 9"/>
            <p:cNvSpPr/>
            <p:nvPr/>
          </p:nvSpPr>
          <p:spPr>
            <a:xfrm>
              <a:off x="4363291" y="19564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1" name="Straight Arrow Connector 10"/>
            <p:cNvCxnSpPr/>
            <p:nvPr/>
          </p:nvCxnSpPr>
          <p:spPr>
            <a:xfrm flipH="1">
              <a:off x="3355179" y="255608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4262688" y="2556089"/>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a:t>
              </a:r>
              <a:r>
                <a:rPr lang="en-US" sz="1200" b="1" dirty="0"/>
                <a:t>show </a:t>
              </a:r>
              <a:endParaRPr lang="ar-SA" sz="1200" b="1" dirty="0"/>
            </a:p>
          </p:txBody>
        </p:sp>
        <p:sp>
          <p:nvSpPr>
            <p:cNvPr id="13" name="Oval 12"/>
            <p:cNvSpPr/>
            <p:nvPr/>
          </p:nvSpPr>
          <p:spPr>
            <a:xfrm>
              <a:off x="4073438" y="25264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p:nvPr/>
          </p:nvCxnSpPr>
          <p:spPr>
            <a:xfrm flipH="1">
              <a:off x="7017388" y="3792758"/>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8028384" y="3504726"/>
              <a:ext cx="1115616" cy="93238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نقاط البيع الفرعية التابعة لنقطة البيع الرئيسية </a:t>
              </a:r>
            </a:p>
          </p:txBody>
        </p:sp>
        <p:sp>
          <p:nvSpPr>
            <p:cNvPr id="16" name="Oval 15"/>
            <p:cNvSpPr/>
            <p:nvPr/>
          </p:nvSpPr>
          <p:spPr>
            <a:xfrm>
              <a:off x="7807735" y="3504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7" name="Rectangle 16"/>
            <p:cNvSpPr/>
            <p:nvPr/>
          </p:nvSpPr>
          <p:spPr>
            <a:xfrm>
              <a:off x="1180278" y="5413430"/>
              <a:ext cx="1172939" cy="24781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971600" y="4743666"/>
              <a:ext cx="305527"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a:t>
              </a:r>
              <a:r>
                <a:rPr lang="ar-SA" dirty="0"/>
                <a:t> على  بيانات نقاط البيع الخاصة </a:t>
              </a:r>
              <a:r>
                <a:rPr lang="ar-SA" dirty="0" smtClean="0"/>
                <a:t>بسداد </a:t>
              </a:r>
              <a:r>
                <a:rPr lang="ar-SA" dirty="0"/>
                <a:t>المشتريات  حيث تمكن الجهه من استعراض جميع نقاط البيع الفرعية التابعة لها .</a:t>
              </a:r>
              <a:endParaRPr lang="en-US" dirty="0"/>
            </a:p>
          </p:txBody>
        </p:sp>
      </p:grpSp>
    </p:spTree>
    <p:extLst>
      <p:ext uri="{BB962C8B-B14F-4D97-AF65-F5344CB8AC3E}">
        <p14:creationId xmlns:p14="http://schemas.microsoft.com/office/powerpoint/2010/main" val="3285959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15616" y="404664"/>
            <a:ext cx="7358173" cy="5760640"/>
            <a:chOff x="1115616" y="404664"/>
            <a:chExt cx="7358173" cy="5760640"/>
          </a:xfrm>
        </p:grpSpPr>
        <p:pic>
          <p:nvPicPr>
            <p:cNvPr id="6" name="صورة 8" descr="cid:image001.png@01D6F30A.77BAC640">
              <a:extLst>
                <a:ext uri="{FF2B5EF4-FFF2-40B4-BE49-F238E27FC236}">
                  <a16:creationId xmlns:a16="http://schemas.microsoft.com/office/drawing/2014/main" xmlns="" id="{D77FBCBE-530D-0022-360C-51F792A8835C}"/>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1958658"/>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xmlns="" id="{9B4C53B0-44BD-D233-29FA-BB95D36CD431}"/>
                </a:ext>
              </a:extLst>
            </p:cNvPr>
            <p:cNvPicPr>
              <a:picLocks noChangeAspect="1"/>
            </p:cNvPicPr>
            <p:nvPr/>
          </p:nvPicPr>
          <p:blipFill rotWithShape="1">
            <a:blip r:embed="rId4"/>
            <a:srcRect l="17678" t="8666" b="4674"/>
            <a:stretch/>
          </p:blipFill>
          <p:spPr>
            <a:xfrm>
              <a:off x="2555776" y="1958658"/>
              <a:ext cx="5328592" cy="4206645"/>
            </a:xfrm>
            <a:prstGeom prst="rect">
              <a:avLst/>
            </a:prstGeom>
          </p:spPr>
        </p:pic>
        <p:sp>
          <p:nvSpPr>
            <p:cNvPr id="5" name="Rectangle 1">
              <a:extLst>
                <a:ext uri="{FF2B5EF4-FFF2-40B4-BE49-F238E27FC236}">
                  <a16:creationId xmlns:a16="http://schemas.microsoft.com/office/drawing/2014/main" xmlns="" id="{A53FC97F-36EB-5E07-DADC-16AD0426E18A}"/>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Pos Reports</a:t>
              </a:r>
            </a:p>
          </p:txBody>
        </p:sp>
        <p:cxnSp>
          <p:nvCxnSpPr>
            <p:cNvPr id="7" name="Straight Arrow Connector 6"/>
            <p:cNvCxnSpPr/>
            <p:nvPr/>
          </p:nvCxnSpPr>
          <p:spPr>
            <a:xfrm flipH="1">
              <a:off x="3609342" y="2348881"/>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4643854" y="2246077"/>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 زر </a:t>
              </a:r>
              <a:r>
                <a:rPr lang="en-US" sz="1200" b="1" dirty="0"/>
                <a:t>show Pos</a:t>
              </a:r>
              <a:endParaRPr lang="ar-SA" sz="1200" b="1" dirty="0"/>
            </a:p>
          </p:txBody>
        </p:sp>
        <p:sp>
          <p:nvSpPr>
            <p:cNvPr id="9" name="Oval 8"/>
            <p:cNvSpPr/>
            <p:nvPr/>
          </p:nvSpPr>
          <p:spPr>
            <a:xfrm>
              <a:off x="4399689" y="20814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0" name="Straight Arrow Connector 9"/>
            <p:cNvCxnSpPr/>
            <p:nvPr/>
          </p:nvCxnSpPr>
          <p:spPr>
            <a:xfrm flipH="1">
              <a:off x="3491977" y="3574416"/>
              <a:ext cx="116877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660750" y="3563428"/>
              <a:ext cx="1862926"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a:t>
              </a:r>
              <a:r>
                <a:rPr lang="ar-SA" sz="1200" b="1" dirty="0" smtClean="0"/>
                <a:t>على زر </a:t>
              </a:r>
              <a:r>
                <a:rPr lang="en-US" sz="1200" b="1" dirty="0" smtClean="0"/>
                <a:t>show </a:t>
              </a:r>
              <a:endParaRPr lang="ar-SA" sz="1200" b="1" dirty="0"/>
            </a:p>
          </p:txBody>
        </p:sp>
        <p:sp>
          <p:nvSpPr>
            <p:cNvPr id="12" name="Oval 11"/>
            <p:cNvSpPr/>
            <p:nvPr/>
          </p:nvSpPr>
          <p:spPr>
            <a:xfrm>
              <a:off x="4399689" y="350100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3" name="Straight Arrow Connector 12"/>
            <p:cNvCxnSpPr/>
            <p:nvPr/>
          </p:nvCxnSpPr>
          <p:spPr>
            <a:xfrm flipH="1">
              <a:off x="4022573" y="3310860"/>
              <a:ext cx="621282" cy="16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653290" y="3153962"/>
              <a:ext cx="1862926" cy="34704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تاريخ البدء والانتهاء  ليتم عرض التقرير</a:t>
              </a:r>
            </a:p>
          </p:txBody>
        </p:sp>
        <p:sp>
          <p:nvSpPr>
            <p:cNvPr id="15" name="Oval 14"/>
            <p:cNvSpPr/>
            <p:nvPr/>
          </p:nvSpPr>
          <p:spPr>
            <a:xfrm>
              <a:off x="4391110" y="300994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3726803" y="2701307"/>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4653290" y="2619110"/>
              <a:ext cx="1862926" cy="4320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النقطة الرئيسية من القائمة</a:t>
              </a:r>
            </a:p>
          </p:txBody>
        </p:sp>
        <p:sp>
          <p:nvSpPr>
            <p:cNvPr id="18" name="Oval 17"/>
            <p:cNvSpPr/>
            <p:nvPr/>
          </p:nvSpPr>
          <p:spPr>
            <a:xfrm>
              <a:off x="4399689" y="243388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3" name="Straight Arrow Connector 22"/>
            <p:cNvCxnSpPr/>
            <p:nvPr/>
          </p:nvCxnSpPr>
          <p:spPr>
            <a:xfrm flipH="1">
              <a:off x="6069465" y="461192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960115" y="4509120"/>
              <a:ext cx="1513674" cy="7920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حركات نقاط البيع  خلال الفترة المحددة </a:t>
              </a:r>
            </a:p>
          </p:txBody>
        </p:sp>
        <p:sp>
          <p:nvSpPr>
            <p:cNvPr id="25" name="Oval 24"/>
            <p:cNvSpPr/>
            <p:nvPr/>
          </p:nvSpPr>
          <p:spPr>
            <a:xfrm>
              <a:off x="6742351" y="43444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7" name="Straight Arrow Connector 26"/>
            <p:cNvCxnSpPr/>
            <p:nvPr/>
          </p:nvCxnSpPr>
          <p:spPr>
            <a:xfrm flipV="1">
              <a:off x="3059831" y="4344498"/>
              <a:ext cx="1" cy="5093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2643168" y="4905164"/>
              <a:ext cx="1513674" cy="6120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a:t>
              </a:r>
              <a:r>
                <a:rPr lang="ar-SA" sz="1200" b="1" dirty="0" smtClean="0"/>
                <a:t>على زر  </a:t>
              </a:r>
              <a:r>
                <a:rPr lang="en-US" sz="1200" b="1" dirty="0" smtClean="0"/>
                <a:t> </a:t>
              </a:r>
              <a:r>
                <a:rPr lang="en-US" sz="1200" b="1" dirty="0"/>
                <a:t>Excel</a:t>
              </a:r>
            </a:p>
            <a:p>
              <a:pPr algn="ctr"/>
              <a:r>
                <a:rPr lang="en-US" sz="1200" b="1" dirty="0"/>
                <a:t> </a:t>
              </a:r>
              <a:r>
                <a:rPr lang="ar-SA" sz="1200" b="1" dirty="0"/>
                <a:t>لتصدير جميع الحركات الى ملف اكسل</a:t>
              </a:r>
            </a:p>
          </p:txBody>
        </p:sp>
        <p:sp>
          <p:nvSpPr>
            <p:cNvPr id="29" name="Oval 28"/>
            <p:cNvSpPr/>
            <p:nvPr/>
          </p:nvSpPr>
          <p:spPr>
            <a:xfrm>
              <a:off x="3085572" y="458230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32" name="Rectangle 31"/>
            <p:cNvSpPr/>
            <p:nvPr/>
          </p:nvSpPr>
          <p:spPr>
            <a:xfrm>
              <a:off x="1115616" y="5124408"/>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3" name="Straight Arrow Connector 32"/>
            <p:cNvCxnSpPr/>
            <p:nvPr/>
          </p:nvCxnSpPr>
          <p:spPr>
            <a:xfrm>
              <a:off x="1331640" y="4726318"/>
              <a:ext cx="303418" cy="3980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1115616" y="1355673"/>
              <a:ext cx="6624736" cy="615553"/>
            </a:xfrm>
            <a:prstGeom prst="rect">
              <a:avLst/>
            </a:prstGeom>
          </p:spPr>
          <p:txBody>
            <a:bodyPr wrap="square">
              <a:spAutoFit/>
            </a:bodyPr>
            <a:lstStyle/>
            <a:p>
              <a:pPr algn="ctr"/>
              <a:r>
                <a:rPr lang="ar-YE" sz="1600" b="1" dirty="0" smtClean="0"/>
                <a:t>هذه الشاشة تمكننا من الاطلاع</a:t>
              </a:r>
              <a:r>
                <a:rPr lang="ar-SA" sz="1600" b="1" dirty="0" smtClean="0"/>
                <a:t> على  تقرير الحركات المالية  لنقاط </a:t>
              </a:r>
              <a:r>
                <a:rPr lang="ar-SA" sz="1600" b="1" dirty="0"/>
                <a:t>البيع الخاصة بسداد المشتريات  حيث تمكن الجهه من استعراض جميع الحركات المالية  لنقاط البيع الفرعية التابعة لها </a:t>
              </a:r>
              <a:r>
                <a:rPr lang="ar-SA" b="1" dirty="0"/>
                <a:t>.</a:t>
              </a:r>
              <a:endParaRPr lang="en-US" b="1" dirty="0"/>
            </a:p>
          </p:txBody>
        </p:sp>
      </p:grpSp>
    </p:spTree>
    <p:extLst>
      <p:ext uri="{BB962C8B-B14F-4D97-AF65-F5344CB8AC3E}">
        <p14:creationId xmlns:p14="http://schemas.microsoft.com/office/powerpoint/2010/main" val="394729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8" descr="cid:image001.png@01D6F30A.77BAC640">
            <a:extLst>
              <a:ext uri="{FF2B5EF4-FFF2-40B4-BE49-F238E27FC236}">
                <a16:creationId xmlns:a16="http://schemas.microsoft.com/office/drawing/2014/main" xmlns="" id="{94F8B794-FAA3-7655-8EE3-3F8640182581}"/>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899592" y="1628800"/>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1">
            <a:extLst>
              <a:ext uri="{FF2B5EF4-FFF2-40B4-BE49-F238E27FC236}">
                <a16:creationId xmlns:a16="http://schemas.microsoft.com/office/drawing/2014/main" xmlns="" id="{C66D7BB2-9190-8134-C557-61CC7015A69E}"/>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عرض تقارير اجفنت </a:t>
            </a:r>
            <a:r>
              <a:rPr lang="en-US" sz="2000" b="1" dirty="0"/>
              <a:t>The </a:t>
            </a:r>
            <a:r>
              <a:rPr lang="en-US" sz="2000" b="1" dirty="0" smtClean="0"/>
              <a:t>Indicators</a:t>
            </a:r>
            <a:endParaRPr lang="en-US" sz="2000" b="1" dirty="0"/>
          </a:p>
        </p:txBody>
      </p:sp>
      <p:pic>
        <p:nvPicPr>
          <p:cNvPr id="8" name="صورة 7">
            <a:extLst>
              <a:ext uri="{FF2B5EF4-FFF2-40B4-BE49-F238E27FC236}">
                <a16:creationId xmlns:a16="http://schemas.microsoft.com/office/drawing/2014/main" xmlns="" id="{E4146306-15ED-B43C-A494-DCA9D69485BC}"/>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6"/>
                    </a14:imgEffect>
                  </a14:imgLayer>
                </a14:imgProps>
              </a:ext>
            </a:extLst>
          </a:blip>
          <a:srcRect l="18500" t="12182" r="1176" b="5993"/>
          <a:stretch/>
        </p:blipFill>
        <p:spPr>
          <a:xfrm>
            <a:off x="2295790" y="1628800"/>
            <a:ext cx="5406225" cy="4206646"/>
          </a:xfrm>
          <a:prstGeom prst="rect">
            <a:avLst/>
          </a:prstGeom>
        </p:spPr>
      </p:pic>
      <p:cxnSp>
        <p:nvCxnSpPr>
          <p:cNvPr id="9" name="Straight Arrow Connector 6">
            <a:extLst>
              <a:ext uri="{FF2B5EF4-FFF2-40B4-BE49-F238E27FC236}">
                <a16:creationId xmlns:a16="http://schemas.microsoft.com/office/drawing/2014/main" xmlns="" id="{199A4E83-FEC8-0614-05DF-BC0542B67732}"/>
              </a:ext>
            </a:extLst>
          </p:cNvPr>
          <p:cNvCxnSpPr/>
          <p:nvPr/>
        </p:nvCxnSpPr>
        <p:spPr>
          <a:xfrm flipH="1">
            <a:off x="3537488" y="1803612"/>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7">
            <a:extLst>
              <a:ext uri="{FF2B5EF4-FFF2-40B4-BE49-F238E27FC236}">
                <a16:creationId xmlns:a16="http://schemas.microsoft.com/office/drawing/2014/main" xmlns="" id="{DD52D400-55AB-45C6-18F7-ADF5C762BE7E}"/>
              </a:ext>
            </a:extLst>
          </p:cNvPr>
          <p:cNvSpPr/>
          <p:nvPr/>
        </p:nvSpPr>
        <p:spPr>
          <a:xfrm>
            <a:off x="4572000" y="1700808"/>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إضافة الشهر</a:t>
            </a:r>
          </a:p>
        </p:txBody>
      </p:sp>
      <p:sp>
        <p:nvSpPr>
          <p:cNvPr id="11" name="Oval 8">
            <a:extLst>
              <a:ext uri="{FF2B5EF4-FFF2-40B4-BE49-F238E27FC236}">
                <a16:creationId xmlns:a16="http://schemas.microsoft.com/office/drawing/2014/main" xmlns="" id="{33C751F7-82E4-2612-A268-E2B19B8E1DD4}"/>
              </a:ext>
            </a:extLst>
          </p:cNvPr>
          <p:cNvSpPr/>
          <p:nvPr/>
        </p:nvSpPr>
        <p:spPr>
          <a:xfrm>
            <a:off x="4327835" y="15361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6">
            <a:extLst>
              <a:ext uri="{FF2B5EF4-FFF2-40B4-BE49-F238E27FC236}">
                <a16:creationId xmlns:a16="http://schemas.microsoft.com/office/drawing/2014/main" xmlns="" id="{2C1BE9DE-2EFC-E074-81E3-2C769CA6DB1F}"/>
              </a:ext>
            </a:extLst>
          </p:cNvPr>
          <p:cNvCxnSpPr/>
          <p:nvPr/>
        </p:nvCxnSpPr>
        <p:spPr>
          <a:xfrm flipH="1">
            <a:off x="3537488" y="208122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7">
            <a:extLst>
              <a:ext uri="{FF2B5EF4-FFF2-40B4-BE49-F238E27FC236}">
                <a16:creationId xmlns:a16="http://schemas.microsoft.com/office/drawing/2014/main" xmlns="" id="{8E8A6E2E-2F7E-7A4D-F7E3-3C98A16E76F1}"/>
              </a:ext>
            </a:extLst>
          </p:cNvPr>
          <p:cNvSpPr/>
          <p:nvPr/>
        </p:nvSpPr>
        <p:spPr>
          <a:xfrm>
            <a:off x="4572000" y="1978425"/>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إضافة السنة </a:t>
            </a:r>
          </a:p>
        </p:txBody>
      </p:sp>
      <p:cxnSp>
        <p:nvCxnSpPr>
          <p:cNvPr id="15" name="Straight Arrow Connector 6">
            <a:extLst>
              <a:ext uri="{FF2B5EF4-FFF2-40B4-BE49-F238E27FC236}">
                <a16:creationId xmlns:a16="http://schemas.microsoft.com/office/drawing/2014/main" xmlns="" id="{5D929C0B-69AB-3EC8-1C56-8C5AC67589D4}"/>
              </a:ext>
            </a:extLst>
          </p:cNvPr>
          <p:cNvCxnSpPr>
            <a:cxnSpLocks/>
          </p:cNvCxnSpPr>
          <p:nvPr/>
        </p:nvCxnSpPr>
        <p:spPr>
          <a:xfrm flipH="1">
            <a:off x="3432241" y="2365081"/>
            <a:ext cx="111335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7">
            <a:extLst>
              <a:ext uri="{FF2B5EF4-FFF2-40B4-BE49-F238E27FC236}">
                <a16:creationId xmlns:a16="http://schemas.microsoft.com/office/drawing/2014/main" xmlns="" id="{C1CDF9A9-88B0-76F2-F3D4-1DCBA8151635}"/>
              </a:ext>
            </a:extLst>
          </p:cNvPr>
          <p:cNvSpPr/>
          <p:nvPr/>
        </p:nvSpPr>
        <p:spPr>
          <a:xfrm>
            <a:off x="4545599" y="2275379"/>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a:t>
            </a:r>
            <a:r>
              <a:rPr lang="ar-SA" sz="1200" b="1" dirty="0" smtClean="0"/>
              <a:t>على زر  </a:t>
            </a:r>
            <a:r>
              <a:rPr lang="en-US" sz="1200" b="1" dirty="0"/>
              <a:t>show</a:t>
            </a:r>
            <a:endParaRPr lang="ar-SA" sz="1200" b="1" dirty="0"/>
          </a:p>
        </p:txBody>
      </p:sp>
      <p:sp>
        <p:nvSpPr>
          <p:cNvPr id="17" name="Oval 8">
            <a:extLst>
              <a:ext uri="{FF2B5EF4-FFF2-40B4-BE49-F238E27FC236}">
                <a16:creationId xmlns:a16="http://schemas.microsoft.com/office/drawing/2014/main" xmlns="" id="{9B9A46B8-9BEF-B8A2-3FFB-E12A758451CD}"/>
              </a:ext>
            </a:extLst>
          </p:cNvPr>
          <p:cNvSpPr/>
          <p:nvPr/>
        </p:nvSpPr>
        <p:spPr>
          <a:xfrm>
            <a:off x="4222588" y="20976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8" name="Straight Arrow Connector 6">
            <a:extLst>
              <a:ext uri="{FF2B5EF4-FFF2-40B4-BE49-F238E27FC236}">
                <a16:creationId xmlns:a16="http://schemas.microsoft.com/office/drawing/2014/main" xmlns="" id="{E1282D43-4787-ADAF-C896-20BE5266073A}"/>
              </a:ext>
            </a:extLst>
          </p:cNvPr>
          <p:cNvCxnSpPr/>
          <p:nvPr/>
        </p:nvCxnSpPr>
        <p:spPr>
          <a:xfrm flipH="1">
            <a:off x="6444362" y="396831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7">
            <a:extLst>
              <a:ext uri="{FF2B5EF4-FFF2-40B4-BE49-F238E27FC236}">
                <a16:creationId xmlns:a16="http://schemas.microsoft.com/office/drawing/2014/main" xmlns="" id="{E8583FE0-AFFD-EE74-CC50-798F8A8A3B61}"/>
              </a:ext>
            </a:extLst>
          </p:cNvPr>
          <p:cNvSpPr/>
          <p:nvPr/>
        </p:nvSpPr>
        <p:spPr>
          <a:xfrm>
            <a:off x="7340464" y="3540248"/>
            <a:ext cx="1493557" cy="8104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عرض تفاصيل التقرير المراد </a:t>
            </a:r>
            <a:endParaRPr lang="ar-SA" sz="1200" b="1" dirty="0"/>
          </a:p>
        </p:txBody>
      </p:sp>
      <p:sp>
        <p:nvSpPr>
          <p:cNvPr id="20" name="Oval 8">
            <a:extLst>
              <a:ext uri="{FF2B5EF4-FFF2-40B4-BE49-F238E27FC236}">
                <a16:creationId xmlns:a16="http://schemas.microsoft.com/office/drawing/2014/main" xmlns="" id="{CBFC694B-A223-AF73-DCA0-790892510BC2}"/>
              </a:ext>
            </a:extLst>
          </p:cNvPr>
          <p:cNvSpPr/>
          <p:nvPr/>
        </p:nvSpPr>
        <p:spPr>
          <a:xfrm>
            <a:off x="7089029" y="368028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6">
            <a:extLst>
              <a:ext uri="{FF2B5EF4-FFF2-40B4-BE49-F238E27FC236}">
                <a16:creationId xmlns:a16="http://schemas.microsoft.com/office/drawing/2014/main" xmlns="" id="{B1B25ED9-524D-1E23-E586-7A6305C52D4C}"/>
              </a:ext>
            </a:extLst>
          </p:cNvPr>
          <p:cNvCxnSpPr/>
          <p:nvPr/>
        </p:nvCxnSpPr>
        <p:spPr>
          <a:xfrm flipH="1">
            <a:off x="2961424" y="574021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7">
            <a:extLst>
              <a:ext uri="{FF2B5EF4-FFF2-40B4-BE49-F238E27FC236}">
                <a16:creationId xmlns:a16="http://schemas.microsoft.com/office/drawing/2014/main" xmlns="" id="{218F9D47-D374-B1C3-AC29-A58026FFE30A}"/>
              </a:ext>
            </a:extLst>
          </p:cNvPr>
          <p:cNvSpPr/>
          <p:nvPr/>
        </p:nvSpPr>
        <p:spPr>
          <a:xfrm>
            <a:off x="3995936" y="5637405"/>
            <a:ext cx="1872362" cy="39218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 زر </a:t>
            </a:r>
            <a:r>
              <a:rPr lang="en-US" sz="1200" b="1" dirty="0"/>
              <a:t>Export Excel </a:t>
            </a:r>
            <a:r>
              <a:rPr lang="ar-YE" sz="1200" b="1" dirty="0"/>
              <a:t>لتصدير التقرير الى ملف اكسل </a:t>
            </a:r>
            <a:endParaRPr lang="ar-SA" sz="1200" b="1" dirty="0"/>
          </a:p>
        </p:txBody>
      </p:sp>
      <p:sp>
        <p:nvSpPr>
          <p:cNvPr id="24" name="Oval 8">
            <a:extLst>
              <a:ext uri="{FF2B5EF4-FFF2-40B4-BE49-F238E27FC236}">
                <a16:creationId xmlns:a16="http://schemas.microsoft.com/office/drawing/2014/main" xmlns="" id="{3376F81B-30EC-2BAC-7B30-046A53391AE7}"/>
              </a:ext>
            </a:extLst>
          </p:cNvPr>
          <p:cNvSpPr/>
          <p:nvPr/>
        </p:nvSpPr>
        <p:spPr>
          <a:xfrm>
            <a:off x="3751771" y="547278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Tree>
    <p:extLst>
      <p:ext uri="{BB962C8B-B14F-4D97-AF65-F5344CB8AC3E}">
        <p14:creationId xmlns:p14="http://schemas.microsoft.com/office/powerpoint/2010/main" val="200452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xmlns="" id="{1F26FB01-72AD-70F9-17F1-BBBF52DB6DE4}"/>
              </a:ext>
            </a:extLst>
          </p:cNvPr>
          <p:cNvPicPr>
            <a:picLocks noChangeAspect="1"/>
          </p:cNvPicPr>
          <p:nvPr/>
        </p:nvPicPr>
        <p:blipFill rotWithShape="1">
          <a:blip r:embed="rId2"/>
          <a:srcRect t="8741" b="3853"/>
          <a:stretch/>
        </p:blipFill>
        <p:spPr>
          <a:xfrm>
            <a:off x="1362972" y="2857402"/>
            <a:ext cx="6447373" cy="3168353"/>
          </a:xfrm>
          <a:prstGeom prst="rect">
            <a:avLst/>
          </a:prstGeom>
        </p:spPr>
      </p:pic>
      <p:sp>
        <p:nvSpPr>
          <p:cNvPr id="4" name="Rectangle 1">
            <a:extLst>
              <a:ext uri="{FF2B5EF4-FFF2-40B4-BE49-F238E27FC236}">
                <a16:creationId xmlns:a16="http://schemas.microsoft.com/office/drawing/2014/main" xmlns="" id="{6240E909-434D-F551-919A-B35811972368}"/>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Change password </a:t>
            </a:r>
          </a:p>
        </p:txBody>
      </p:sp>
      <p:sp>
        <p:nvSpPr>
          <p:cNvPr id="2" name="Rectangle 1"/>
          <p:cNvSpPr/>
          <p:nvPr/>
        </p:nvSpPr>
        <p:spPr>
          <a:xfrm>
            <a:off x="611560" y="1380074"/>
            <a:ext cx="7416824" cy="1477328"/>
          </a:xfrm>
          <a:prstGeom prst="rect">
            <a:avLst/>
          </a:prstGeom>
        </p:spPr>
        <p:txBody>
          <a:bodyPr wrap="square">
            <a:spAutoFit/>
          </a:bodyPr>
          <a:lstStyle/>
          <a:p>
            <a:r>
              <a:rPr lang="ar-YE" dirty="0"/>
              <a:t>وتمكنك هذه الخاصية من تغيير كلمة المرور الخاصة بك من خلال إدراج كلمة المرور القديمة ثم الجديدة</a:t>
            </a:r>
            <a:r>
              <a:rPr lang="ar-SA" dirty="0"/>
              <a:t> ،</a:t>
            </a:r>
            <a:r>
              <a:rPr lang="ar-YE" dirty="0"/>
              <a:t>ويتوجب عليك إعادة كلمة المرور الجديدة مرتين لتتأكد من إنها صحيحة. لابد من تعبئة كافة المتطلبات وإلا ستظهر لك رسالة تحذيرية تبلغك بأن أحد البنود لم يتم إدخاله.</a:t>
            </a:r>
            <a:endParaRPr lang="en-US" dirty="0"/>
          </a:p>
          <a:p>
            <a:r>
              <a:rPr lang="ar-SA" dirty="0"/>
              <a:t>  </a:t>
            </a:r>
            <a:r>
              <a:rPr lang="ar-YE" dirty="0"/>
              <a:t>في حال تم كتابة نفس كلمة المرور السابقة سيتم أعلامك بأن كلمة المرور القديمة هي نفس الجديدة، وبالضغط على زر </a:t>
            </a:r>
            <a:r>
              <a:rPr lang="en-US" dirty="0"/>
              <a:t>Go Back</a:t>
            </a:r>
            <a:r>
              <a:rPr lang="ar-YE" dirty="0"/>
              <a:t>سيتم الرجوع إلى الشاشة الرئيسية من جديد.</a:t>
            </a:r>
            <a:endParaRPr lang="en-US" dirty="0"/>
          </a:p>
        </p:txBody>
      </p:sp>
    </p:spTree>
    <p:extLst>
      <p:ext uri="{BB962C8B-B14F-4D97-AF65-F5344CB8AC3E}">
        <p14:creationId xmlns:p14="http://schemas.microsoft.com/office/powerpoint/2010/main" val="4037868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620688"/>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شاشة تسجيل الدخول </a:t>
            </a:r>
          </a:p>
        </p:txBody>
      </p:sp>
      <p:pic>
        <p:nvPicPr>
          <p:cNvPr id="3" name="صورة 6"/>
          <p:cNvPicPr/>
          <p:nvPr/>
        </p:nvPicPr>
        <p:blipFill rotWithShape="1">
          <a:blip r:embed="rId2">
            <a:extLst>
              <a:ext uri="{28A0092B-C50C-407E-A947-70E740481C1C}">
                <a14:useLocalDpi xmlns:a14="http://schemas.microsoft.com/office/drawing/2010/main" val="0"/>
              </a:ext>
            </a:extLst>
          </a:blip>
          <a:srcRect l="32560" t="15191" r="24970" b="14638"/>
          <a:stretch/>
        </p:blipFill>
        <p:spPr bwMode="auto">
          <a:xfrm>
            <a:off x="1739274" y="1772816"/>
            <a:ext cx="6097500" cy="4176464"/>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298861" y="2924944"/>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ادخال اسم المستخدم </a:t>
            </a:r>
          </a:p>
        </p:txBody>
      </p:sp>
      <p:sp>
        <p:nvSpPr>
          <p:cNvPr id="5" name="Rectangle 4"/>
          <p:cNvSpPr/>
          <p:nvPr/>
        </p:nvSpPr>
        <p:spPr>
          <a:xfrm>
            <a:off x="167305" y="4797152"/>
            <a:ext cx="1440160" cy="90504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600" b="1" dirty="0"/>
              <a:t>الضغط </a:t>
            </a:r>
            <a:r>
              <a:rPr lang="ar-SA" sz="1600" b="1" dirty="0" smtClean="0"/>
              <a:t>على زر </a:t>
            </a:r>
            <a:r>
              <a:rPr lang="en-US" sz="1600" b="1" dirty="0"/>
              <a:t>sing in </a:t>
            </a:r>
            <a:r>
              <a:rPr lang="ar-SA" sz="1600" b="1" dirty="0" smtClean="0"/>
              <a:t>لتسجيل </a:t>
            </a:r>
            <a:r>
              <a:rPr lang="ar-SA" sz="1600" b="1" dirty="0"/>
              <a:t>الدخول</a:t>
            </a:r>
          </a:p>
        </p:txBody>
      </p:sp>
      <p:sp>
        <p:nvSpPr>
          <p:cNvPr id="6" name="Rectangle 5"/>
          <p:cNvSpPr/>
          <p:nvPr/>
        </p:nvSpPr>
        <p:spPr>
          <a:xfrm>
            <a:off x="251519" y="3514078"/>
            <a:ext cx="1289725"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smtClean="0"/>
              <a:t> ادخال كلمة </a:t>
            </a:r>
            <a:r>
              <a:rPr lang="ar-SA" b="1" dirty="0"/>
              <a:t>المرور </a:t>
            </a:r>
          </a:p>
        </p:txBody>
      </p:sp>
      <p:sp>
        <p:nvSpPr>
          <p:cNvPr id="7" name="Rectangle 6"/>
          <p:cNvSpPr/>
          <p:nvPr/>
        </p:nvSpPr>
        <p:spPr>
          <a:xfrm>
            <a:off x="251520" y="4106977"/>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smtClean="0"/>
              <a:t>ادخال رمز </a:t>
            </a:r>
            <a:r>
              <a:rPr lang="ar-SA" b="1" dirty="0"/>
              <a:t>الجهة </a:t>
            </a:r>
          </a:p>
        </p:txBody>
      </p:sp>
      <p:sp>
        <p:nvSpPr>
          <p:cNvPr id="8" name="Rectangle 7"/>
          <p:cNvSpPr/>
          <p:nvPr/>
        </p:nvSpPr>
        <p:spPr>
          <a:xfrm>
            <a:off x="6732240" y="4725521"/>
            <a:ext cx="1512168" cy="176113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يتم عرض رسالة الخطا في حالة ترك احد الحقول فارغة او ادخال بيانات الدخول بشكل غير صحيح </a:t>
            </a:r>
          </a:p>
        </p:txBody>
      </p:sp>
      <p:cxnSp>
        <p:nvCxnSpPr>
          <p:cNvPr id="10" name="Straight Arrow Connector 9"/>
          <p:cNvCxnSpPr/>
          <p:nvPr/>
        </p:nvCxnSpPr>
        <p:spPr>
          <a:xfrm>
            <a:off x="1607465" y="3238282"/>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1607465" y="3769644"/>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1541244" y="4293096"/>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V="1">
            <a:off x="3995936" y="4725521"/>
            <a:ext cx="0" cy="524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Connector 17"/>
          <p:cNvCxnSpPr>
            <a:stCxn id="5" idx="3"/>
          </p:cNvCxnSpPr>
          <p:nvPr/>
        </p:nvCxnSpPr>
        <p:spPr>
          <a:xfrm flipV="1">
            <a:off x="1607465" y="5249673"/>
            <a:ext cx="2388471" cy="1"/>
          </a:xfrm>
          <a:prstGeom prst="line">
            <a:avLst/>
          </a:prstGeom>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1630392" y="496164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22" name="Oval 21"/>
          <p:cNvSpPr/>
          <p:nvPr/>
        </p:nvSpPr>
        <p:spPr>
          <a:xfrm>
            <a:off x="1570041" y="40207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23" name="Oval 22"/>
          <p:cNvSpPr/>
          <p:nvPr/>
        </p:nvSpPr>
        <p:spPr>
          <a:xfrm>
            <a:off x="1570591" y="348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4" name="Oval 23"/>
          <p:cNvSpPr/>
          <p:nvPr/>
        </p:nvSpPr>
        <p:spPr>
          <a:xfrm>
            <a:off x="1584478" y="295025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5" name="Straight Arrow Connector 24"/>
          <p:cNvCxnSpPr/>
          <p:nvPr/>
        </p:nvCxnSpPr>
        <p:spPr>
          <a:xfrm flipV="1">
            <a:off x="7488324" y="4221465"/>
            <a:ext cx="0"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9226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332656"/>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الشاشة الرئيسية </a:t>
            </a:r>
          </a:p>
        </p:txBody>
      </p:sp>
      <p:sp>
        <p:nvSpPr>
          <p:cNvPr id="4" name="Rectangle 3"/>
          <p:cNvSpPr/>
          <p:nvPr/>
        </p:nvSpPr>
        <p:spPr>
          <a:xfrm>
            <a:off x="1403648" y="1350258"/>
            <a:ext cx="6264696" cy="854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بعد </a:t>
            </a:r>
            <a:r>
              <a:rPr lang="ar-YE" dirty="0">
                <a:solidFill>
                  <a:schemeClr val="tx1"/>
                </a:solidFill>
              </a:rPr>
              <a:t>إدخال </a:t>
            </a:r>
            <a:r>
              <a:rPr lang="ar-SA" dirty="0" smtClean="0">
                <a:solidFill>
                  <a:schemeClr val="tx1"/>
                </a:solidFill>
              </a:rPr>
              <a:t>بيانات المستخدم والضغط على زر تسجيل الدخول يتم الانتقال </a:t>
            </a:r>
            <a:r>
              <a:rPr lang="ar-SA" dirty="0" smtClean="0">
                <a:solidFill>
                  <a:schemeClr val="tx1"/>
                </a:solidFill>
              </a:rPr>
              <a:t>الى الصفحة الرئيسية  </a:t>
            </a:r>
            <a:r>
              <a:rPr lang="ar-SA" dirty="0">
                <a:solidFill>
                  <a:schemeClr val="tx1"/>
                </a:solidFill>
              </a:rPr>
              <a:t>ومنها الدخول </a:t>
            </a:r>
            <a:r>
              <a:rPr lang="ar-SA" dirty="0" smtClean="0">
                <a:solidFill>
                  <a:schemeClr val="tx1"/>
                </a:solidFill>
              </a:rPr>
              <a:t>الى الصفحات </a:t>
            </a:r>
            <a:r>
              <a:rPr lang="ar-YE" dirty="0" smtClean="0">
                <a:solidFill>
                  <a:schemeClr val="tx1"/>
                </a:solidFill>
              </a:rPr>
              <a:t>التفصيلية </a:t>
            </a:r>
            <a:r>
              <a:rPr lang="ar-YE" dirty="0">
                <a:solidFill>
                  <a:schemeClr val="tx1"/>
                </a:solidFill>
              </a:rPr>
              <a:t>بحسب الاحتياج، وتتضح من خلال الصورة أدناه</a:t>
            </a:r>
            <a:endParaRPr lang="ar-SA" dirty="0"/>
          </a:p>
        </p:txBody>
      </p:sp>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2204864"/>
            <a:ext cx="6768752" cy="4176464"/>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32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97703" y="404664"/>
            <a:ext cx="8048929" cy="5883648"/>
            <a:chOff x="697703" y="404664"/>
            <a:chExt cx="8048929" cy="5883648"/>
          </a:xfrm>
        </p:grpSpPr>
        <p:pic>
          <p:nvPicPr>
            <p:cNvPr id="2"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95224" y="1703134"/>
              <a:ext cx="7128792" cy="458517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التحكم  الـ </a:t>
              </a:r>
              <a:r>
                <a:rPr lang="en-US" sz="2000" b="1" dirty="0"/>
                <a:t>Dash Board</a:t>
              </a:r>
              <a:endParaRPr lang="ar-SA" sz="2000" b="1" dirty="0"/>
            </a:p>
          </p:txBody>
        </p:sp>
        <p:pic>
          <p:nvPicPr>
            <p:cNvPr id="4" name="صورة 1"/>
            <p:cNvPicPr/>
            <p:nvPr/>
          </p:nvPicPr>
          <p:blipFill>
            <a:blip r:embed="rId4">
              <a:extLst>
                <a:ext uri="{28A0092B-C50C-407E-A947-70E740481C1C}">
                  <a14:useLocalDpi xmlns:a14="http://schemas.microsoft.com/office/drawing/2010/main" val="0"/>
                </a:ext>
              </a:extLst>
            </a:blip>
            <a:srcRect t="9660" r="-12" b="25354"/>
            <a:stretch>
              <a:fillRect/>
            </a:stretch>
          </p:blipFill>
          <p:spPr bwMode="auto">
            <a:xfrm>
              <a:off x="2272362" y="1709889"/>
              <a:ext cx="5651654" cy="4520780"/>
            </a:xfrm>
            <a:prstGeom prst="rect">
              <a:avLst/>
            </a:prstGeom>
            <a:noFill/>
            <a:ln w="12700">
              <a:solidFill>
                <a:schemeClr val="tx1"/>
              </a:solidFill>
              <a:miter lim="800000"/>
              <a:headEnd/>
              <a:tailEnd/>
            </a:ln>
          </p:spPr>
        </p:pic>
        <p:sp>
          <p:nvSpPr>
            <p:cNvPr id="5" name="Rectangle 4"/>
            <p:cNvSpPr/>
            <p:nvPr/>
          </p:nvSpPr>
          <p:spPr>
            <a:xfrm>
              <a:off x="939747" y="2154950"/>
              <a:ext cx="1146401" cy="20391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697703" y="1645916"/>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92990" y="1743996"/>
              <a:ext cx="1150296" cy="573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التاريخ المراد عرض الصرف فيها </a:t>
              </a:r>
            </a:p>
          </p:txBody>
        </p:sp>
        <p:sp>
          <p:nvSpPr>
            <p:cNvPr id="8" name="Rectangle 7"/>
            <p:cNvSpPr/>
            <p:nvPr/>
          </p:nvSpPr>
          <p:spPr>
            <a:xfrm>
              <a:off x="7596336" y="1779109"/>
              <a:ext cx="1150296" cy="8156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المشروع المراد الاطلاع على مؤشراتة من القائمة</a:t>
              </a:r>
            </a:p>
          </p:txBody>
        </p:sp>
        <p:cxnSp>
          <p:nvCxnSpPr>
            <p:cNvPr id="9" name="Straight Arrow Connector 8"/>
            <p:cNvCxnSpPr/>
            <p:nvPr/>
          </p:nvCxnSpPr>
          <p:spPr>
            <a:xfrm>
              <a:off x="3443286" y="1991396"/>
              <a:ext cx="363953" cy="5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7337190" y="1703134"/>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Oval 10"/>
            <p:cNvSpPr/>
            <p:nvPr/>
          </p:nvSpPr>
          <p:spPr>
            <a:xfrm>
              <a:off x="3528151" y="160805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5363731" y="2186946"/>
              <a:ext cx="1180145" cy="54102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Refresh </a:t>
              </a:r>
              <a:r>
                <a:rPr lang="ar-SA" sz="1200" b="1" dirty="0"/>
                <a:t>ليتم عرض البيانات</a:t>
              </a:r>
            </a:p>
          </p:txBody>
        </p:sp>
        <p:sp>
          <p:nvSpPr>
            <p:cNvPr id="13" name="Oval 12"/>
            <p:cNvSpPr/>
            <p:nvPr/>
          </p:nvSpPr>
          <p:spPr>
            <a:xfrm>
              <a:off x="5179001" y="205100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4359620" y="5116607"/>
              <a:ext cx="1583911" cy="10586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البيانات الإجمالية (</a:t>
              </a:r>
              <a:r>
                <a:rPr lang="en-US" sz="1200" b="1" dirty="0"/>
                <a:t>Total</a:t>
              </a:r>
              <a:r>
                <a:rPr lang="ar-YE" sz="1200" b="1" dirty="0"/>
                <a:t>) والمصروف (</a:t>
              </a:r>
              <a:r>
                <a:rPr lang="en-US" sz="1200" b="1" dirty="0"/>
                <a:t>Paid</a:t>
              </a:r>
              <a:r>
                <a:rPr lang="ar-YE" sz="1200" b="1" dirty="0"/>
                <a:t>) ، والغير المصروف (</a:t>
              </a:r>
              <a:r>
                <a:rPr lang="en-US" sz="1200" b="1" dirty="0"/>
                <a:t>Unpaid</a:t>
              </a:r>
              <a:r>
                <a:rPr lang="ar-YE" sz="1200" b="1" dirty="0"/>
                <a:t>).</a:t>
              </a:r>
              <a:endParaRPr lang="en-US" sz="1200" b="1" dirty="0"/>
            </a:p>
            <a:p>
              <a:pPr algn="ctr"/>
              <a:endParaRPr lang="ar-SA" sz="1200" b="1" dirty="0"/>
            </a:p>
          </p:txBody>
        </p:sp>
        <p:cxnSp>
          <p:nvCxnSpPr>
            <p:cNvPr id="15" name="Straight Arrow Connector 14"/>
            <p:cNvCxnSpPr>
              <a:stCxn id="14" idx="0"/>
            </p:cNvCxnSpPr>
            <p:nvPr/>
          </p:nvCxnSpPr>
          <p:spPr>
            <a:xfrm flipV="1">
              <a:off x="5151576" y="4390293"/>
              <a:ext cx="10813" cy="7263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Oval 15"/>
            <p:cNvSpPr/>
            <p:nvPr/>
          </p:nvSpPr>
          <p:spPr>
            <a:xfrm>
              <a:off x="5162389" y="4805222"/>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7" name="Straight Arrow Connector 16"/>
            <p:cNvCxnSpPr/>
            <p:nvPr/>
          </p:nvCxnSpPr>
          <p:spPr>
            <a:xfrm flipH="1" flipV="1">
              <a:off x="6394936" y="1986519"/>
              <a:ext cx="1201400" cy="53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12" idx="0"/>
            </p:cNvCxnSpPr>
            <p:nvPr/>
          </p:nvCxnSpPr>
          <p:spPr>
            <a:xfrm flipH="1" flipV="1">
              <a:off x="5932658" y="1991198"/>
              <a:ext cx="21146" cy="1957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31328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86863" y="210997"/>
            <a:ext cx="7202145" cy="5961488"/>
            <a:chOff x="754231" y="404664"/>
            <a:chExt cx="7202145" cy="5961488"/>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ارسال الحوالات </a:t>
              </a:r>
              <a:r>
                <a:rPr lang="en-US" sz="2000" b="1" dirty="0"/>
                <a:t>Send Remittance</a:t>
              </a:r>
            </a:p>
          </p:txBody>
        </p:sp>
        <p:grpSp>
          <p:nvGrpSpPr>
            <p:cNvPr id="9" name="Group 8"/>
            <p:cNvGrpSpPr/>
            <p:nvPr/>
          </p:nvGrpSpPr>
          <p:grpSpPr>
            <a:xfrm>
              <a:off x="754231" y="2003724"/>
              <a:ext cx="7202145" cy="4362428"/>
              <a:chOff x="755228" y="1634667"/>
              <a:chExt cx="7334506" cy="4731485"/>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229" y="1646719"/>
                <a:ext cx="7334505" cy="4719433"/>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6" name="صورة 17">
                <a:extLst>
                  <a:ext uri="{FF2B5EF4-FFF2-40B4-BE49-F238E27FC236}">
                    <a16:creationId xmlns:a16="http://schemas.microsoft.com/office/drawing/2014/main" xmlns="" id="{830214E4-46DD-475A-B40D-EC8816C34B53}"/>
                  </a:ext>
                </a:extLst>
              </p:cNvPr>
              <p:cNvPicPr/>
              <p:nvPr/>
            </p:nvPicPr>
            <p:blipFill rotWithShape="1">
              <a:blip r:embed="rId4"/>
              <a:srcRect l="23846" r="9685"/>
              <a:stretch/>
            </p:blipFill>
            <p:spPr>
              <a:xfrm>
                <a:off x="2323107" y="1646719"/>
                <a:ext cx="5766192" cy="4719433"/>
              </a:xfrm>
              <a:prstGeom prst="rect">
                <a:avLst/>
              </a:prstGeom>
            </p:spPr>
          </p:pic>
          <p:sp>
            <p:nvSpPr>
              <p:cNvPr id="4" name="Rectangle 3"/>
              <p:cNvSpPr/>
              <p:nvPr/>
            </p:nvSpPr>
            <p:spPr>
              <a:xfrm>
                <a:off x="893294" y="2383445"/>
                <a:ext cx="1230860" cy="163087"/>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55228" y="18650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67378" y="1634667"/>
                <a:ext cx="81772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الضغط على زر </a:t>
                </a:r>
                <a:r>
                  <a:rPr lang="en-US" sz="1200" b="1" dirty="0" smtClean="0"/>
                  <a:t>new</a:t>
                </a:r>
                <a:endParaRPr lang="ar-SA" sz="1200" b="1" dirty="0"/>
              </a:p>
            </p:txBody>
          </p:sp>
          <p:sp>
            <p:nvSpPr>
              <p:cNvPr id="8" name="Rectangle 7"/>
              <p:cNvSpPr/>
              <p:nvPr/>
            </p:nvSpPr>
            <p:spPr>
              <a:xfrm>
                <a:off x="7015158" y="2102719"/>
                <a:ext cx="107283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اسم المشروع </a:t>
                </a:r>
              </a:p>
            </p:txBody>
          </p:sp>
          <p:sp>
            <p:nvSpPr>
              <p:cNvPr id="10" name="Rectangle 9"/>
              <p:cNvSpPr/>
              <p:nvPr/>
            </p:nvSpPr>
            <p:spPr>
              <a:xfrm>
                <a:off x="3924683" y="5261876"/>
                <a:ext cx="1078336" cy="101838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 زر </a:t>
                </a:r>
                <a:r>
                  <a:rPr lang="en-US" sz="1200" b="1" dirty="0" smtClean="0"/>
                  <a:t>Beneficiary </a:t>
                </a:r>
                <a:endParaRPr lang="ar-SA" sz="1200" b="1" dirty="0"/>
              </a:p>
              <a:p>
                <a:pPr algn="ctr"/>
                <a:r>
                  <a:rPr lang="en-US" sz="1200" b="1" dirty="0"/>
                  <a:t>Data</a:t>
                </a:r>
                <a:r>
                  <a:rPr lang="ar-SA" sz="1200" b="1" dirty="0"/>
                  <a:t> لادخال بيانات مستفيد الحوالة</a:t>
                </a:r>
              </a:p>
            </p:txBody>
          </p:sp>
          <p:sp>
            <p:nvSpPr>
              <p:cNvPr id="11" name="Rectangle 10"/>
              <p:cNvSpPr/>
              <p:nvPr/>
            </p:nvSpPr>
            <p:spPr>
              <a:xfrm>
                <a:off x="7035624" y="3512460"/>
                <a:ext cx="1054110" cy="7186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نوع الصرف (حوالات فردي –مشاريع)</a:t>
                </a:r>
              </a:p>
            </p:txBody>
          </p:sp>
          <p:sp>
            <p:nvSpPr>
              <p:cNvPr id="12" name="Rectangle 11"/>
              <p:cNvSpPr/>
              <p:nvPr/>
            </p:nvSpPr>
            <p:spPr>
              <a:xfrm>
                <a:off x="6987658" y="2639050"/>
                <a:ext cx="1100336" cy="74809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smtClean="0"/>
                  <a:t>يتم عرض عملة  الحساب المرتبط به المشروع الذي تم أختيار</a:t>
                </a:r>
                <a:endParaRPr lang="ar-SA" sz="1200" b="1" dirty="0"/>
              </a:p>
            </p:txBody>
          </p:sp>
          <p:cxnSp>
            <p:nvCxnSpPr>
              <p:cNvPr id="13" name="Straight Arrow Connector 12"/>
              <p:cNvCxnSpPr/>
              <p:nvPr/>
            </p:nvCxnSpPr>
            <p:spPr>
              <a:xfrm>
                <a:off x="3109492" y="2003724"/>
                <a:ext cx="4389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Oval 13"/>
              <p:cNvSpPr/>
              <p:nvPr/>
            </p:nvSpPr>
            <p:spPr>
              <a:xfrm>
                <a:off x="3087353" y="1634753"/>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7" name="Straight Arrow Connector 16"/>
              <p:cNvCxnSpPr/>
              <p:nvPr/>
            </p:nvCxnSpPr>
            <p:spPr>
              <a:xfrm>
                <a:off x="5559179" y="2313079"/>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759715" y="3247222"/>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9" name="Straight Arrow Connector 18"/>
              <p:cNvCxnSpPr/>
              <p:nvPr/>
            </p:nvCxnSpPr>
            <p:spPr>
              <a:xfrm>
                <a:off x="4162109" y="3570220"/>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Oval 19"/>
              <p:cNvSpPr/>
              <p:nvPr/>
            </p:nvSpPr>
            <p:spPr>
              <a:xfrm>
                <a:off x="6787528" y="1943929"/>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a:off x="4296464" y="2752335"/>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87528" y="2455134"/>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a:off x="4309013" y="5245966"/>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Oval 23"/>
              <p:cNvSpPr/>
              <p:nvPr/>
            </p:nvSpPr>
            <p:spPr>
              <a:xfrm>
                <a:off x="3826301" y="492747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74" name="Straight Arrow Connector 73"/>
              <p:cNvCxnSpPr/>
              <p:nvPr/>
            </p:nvCxnSpPr>
            <p:spPr>
              <a:xfrm flipH="1">
                <a:off x="5483286" y="2223782"/>
                <a:ext cx="1550591" cy="165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flipH="1" flipV="1">
                <a:off x="4162109" y="2705873"/>
                <a:ext cx="2812954" cy="291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flipH="1">
                <a:off x="4019320" y="3570220"/>
                <a:ext cx="2983556"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7" name="Straight Arrow Connector 76"/>
              <p:cNvCxnSpPr/>
              <p:nvPr/>
            </p:nvCxnSpPr>
            <p:spPr>
              <a:xfrm flipV="1">
                <a:off x="4340891" y="472514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250656" y="5245966"/>
                <a:ext cx="2129656" cy="91013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a:t>
                </a:r>
                <a:r>
                  <a:rPr lang="ar-SA" sz="1200" b="1" dirty="0" smtClean="0"/>
                  <a:t>على زر</a:t>
                </a:r>
              </a:p>
              <a:p>
                <a:pPr algn="ctr"/>
                <a:r>
                  <a:rPr lang="ar-SA" sz="1200" b="1" dirty="0" smtClean="0"/>
                  <a:t> </a:t>
                </a:r>
                <a:r>
                  <a:rPr lang="en-US" sz="1200" b="1" u="sng" dirty="0"/>
                  <a:t>Upload Excel </a:t>
                </a:r>
                <a:r>
                  <a:rPr lang="en-US" sz="1200" b="1" u="sng" dirty="0" smtClean="0"/>
                  <a:t>Beneficiary </a:t>
                </a:r>
                <a:r>
                  <a:rPr lang="en-US" sz="1200" b="1" u="sng" dirty="0"/>
                  <a:t>Data</a:t>
                </a:r>
                <a:r>
                  <a:rPr lang="ar-SA" sz="1200" b="1" u="sng" dirty="0"/>
                  <a:t> لرفع اسماء مجموعة من المستفيدين من اكسل</a:t>
                </a:r>
                <a:endParaRPr lang="ar-SA" sz="1200" b="1" dirty="0"/>
              </a:p>
            </p:txBody>
          </p:sp>
          <p:sp>
            <p:nvSpPr>
              <p:cNvPr id="95" name="Oval 94"/>
              <p:cNvSpPr/>
              <p:nvPr/>
            </p:nvSpPr>
            <p:spPr>
              <a:xfrm>
                <a:off x="5152274" y="491156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96" name="Straight Arrow Connector 95"/>
              <p:cNvCxnSpPr/>
              <p:nvPr/>
            </p:nvCxnSpPr>
            <p:spPr>
              <a:xfrm flipV="1">
                <a:off x="5666864" y="470923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5" name="Rectangle 14"/>
            <p:cNvSpPr/>
            <p:nvPr/>
          </p:nvSpPr>
          <p:spPr>
            <a:xfrm>
              <a:off x="1259632" y="1526602"/>
              <a:ext cx="6179200" cy="369332"/>
            </a:xfrm>
            <a:prstGeom prst="rect">
              <a:avLst/>
            </a:prstGeom>
          </p:spPr>
          <p:txBody>
            <a:bodyPr wrap="square">
              <a:spAutoFit/>
            </a:bodyPr>
            <a:lstStyle/>
            <a:p>
              <a:r>
                <a:rPr lang="ar-YE" dirty="0"/>
                <a:t>يتم من خلال هذه الشاشة ا</a:t>
              </a:r>
              <a:r>
                <a:rPr lang="ar-SA" dirty="0"/>
                <a:t>رسال الحوالات  بادخال البيانات </a:t>
              </a:r>
              <a:r>
                <a:rPr lang="ar-SA" dirty="0" smtClean="0"/>
                <a:t>المطلوبة وترحيلها  </a:t>
              </a:r>
              <a:r>
                <a:rPr lang="ar-YE" dirty="0" smtClean="0"/>
                <a:t>:</a:t>
              </a:r>
              <a:endParaRPr lang="ar-SA" dirty="0"/>
            </a:p>
          </p:txBody>
        </p:sp>
      </p:grpSp>
    </p:spTree>
    <p:extLst>
      <p:ext uri="{BB962C8B-B14F-4D97-AF65-F5344CB8AC3E}">
        <p14:creationId xmlns:p14="http://schemas.microsoft.com/office/powerpoint/2010/main" val="1850349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61085" y="1700808"/>
            <a:ext cx="7255683" cy="455413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2" name="صورة 10"/>
          <p:cNvPicPr/>
          <p:nvPr/>
        </p:nvPicPr>
        <p:blipFill rotWithShape="1">
          <a:blip r:embed="rId4" cstate="print">
            <a:extLst>
              <a:ext uri="{28A0092B-C50C-407E-A947-70E740481C1C}">
                <a14:useLocalDpi xmlns:a14="http://schemas.microsoft.com/office/drawing/2010/main" val="0"/>
              </a:ext>
            </a:extLst>
          </a:blip>
          <a:srcRect l="18122" t="13684" r="2535" b="5156"/>
          <a:stretch/>
        </p:blipFill>
        <p:spPr bwMode="auto">
          <a:xfrm>
            <a:off x="2189554" y="1700808"/>
            <a:ext cx="5824651" cy="4554136"/>
          </a:xfrm>
          <a:prstGeom prst="rect">
            <a:avLst/>
          </a:prstGeom>
          <a:noFill/>
          <a:ln w="6350">
            <a:solidFill>
              <a:schemeClr val="tx1"/>
            </a:solidFill>
            <a:miter lim="800000"/>
            <a:headEnd/>
            <a:tailEnd/>
          </a:ln>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sp>
        <p:nvSpPr>
          <p:cNvPr id="4" name="Rectangle 3"/>
          <p:cNvSpPr/>
          <p:nvPr/>
        </p:nvSpPr>
        <p:spPr>
          <a:xfrm>
            <a:off x="749393" y="2281224"/>
            <a:ext cx="1402080" cy="21133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657157" y="1844824"/>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6448034" y="2967168"/>
            <a:ext cx="1177964" cy="19019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إدخال بيانات المستفيد (الاسم – رقم المستفيد – المبلغ – رقم التلفون – نوع الوثيقة – إضافة آي ملاحظة).</a:t>
            </a:r>
            <a:endParaRPr lang="en-US" sz="1200" b="1" dirty="0"/>
          </a:p>
        </p:txBody>
      </p:sp>
      <p:sp>
        <p:nvSpPr>
          <p:cNvPr id="9" name="Oval 8"/>
          <p:cNvSpPr/>
          <p:nvPr/>
        </p:nvSpPr>
        <p:spPr>
          <a:xfrm>
            <a:off x="6085728" y="3277518"/>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11" name="Right Brace 10"/>
          <p:cNvSpPr/>
          <p:nvPr/>
        </p:nvSpPr>
        <p:spPr>
          <a:xfrm>
            <a:off x="5785587" y="3178500"/>
            <a:ext cx="524933" cy="1479326"/>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2" name="Rectangle 11"/>
          <p:cNvSpPr/>
          <p:nvPr/>
        </p:nvSpPr>
        <p:spPr>
          <a:xfrm>
            <a:off x="6418642" y="2357120"/>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solidFill>
                  <a:schemeClr val="tx1"/>
                </a:solidFill>
              </a:rPr>
              <a:t>الضغط </a:t>
            </a:r>
            <a:r>
              <a:rPr lang="ar-SA" sz="1200" b="1" dirty="0" smtClean="0">
                <a:solidFill>
                  <a:schemeClr val="tx1"/>
                </a:solidFill>
              </a:rPr>
              <a:t>على زر </a:t>
            </a:r>
            <a:r>
              <a:rPr lang="en-US" sz="1200" b="1" dirty="0">
                <a:solidFill>
                  <a:schemeClr val="tx1"/>
                </a:solidFill>
              </a:rPr>
              <a:t>save </a:t>
            </a:r>
          </a:p>
        </p:txBody>
      </p:sp>
      <p:cxnSp>
        <p:nvCxnSpPr>
          <p:cNvPr id="13" name="Straight Arrow Connector 12"/>
          <p:cNvCxnSpPr/>
          <p:nvPr/>
        </p:nvCxnSpPr>
        <p:spPr>
          <a:xfrm flipH="1">
            <a:off x="5497557" y="2852936"/>
            <a:ext cx="897505" cy="64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100633" y="2492556"/>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7</a:t>
            </a:r>
          </a:p>
        </p:txBody>
      </p:sp>
      <p:sp>
        <p:nvSpPr>
          <p:cNvPr id="19" name="Rectangle 18"/>
          <p:cNvSpPr/>
          <p:nvPr/>
        </p:nvSpPr>
        <p:spPr>
          <a:xfrm>
            <a:off x="6448034" y="4910114"/>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a:t>
            </a:r>
            <a:r>
              <a:rPr lang="ar-SA" sz="1200" b="1" dirty="0" smtClean="0"/>
              <a:t>على زر  </a:t>
            </a:r>
            <a:r>
              <a:rPr lang="en-US" sz="1200" b="1" dirty="0" smtClean="0"/>
              <a:t> </a:t>
            </a:r>
            <a:r>
              <a:rPr lang="en-US" sz="1200" b="1" dirty="0"/>
              <a:t>Post</a:t>
            </a:r>
          </a:p>
          <a:p>
            <a:pPr algn="ctr"/>
            <a:r>
              <a:rPr lang="en-US" sz="1200" b="1" dirty="0"/>
              <a:t> </a:t>
            </a:r>
            <a:r>
              <a:rPr lang="ar-SA" sz="1200" b="1" dirty="0"/>
              <a:t>للترحيل</a:t>
            </a:r>
            <a:endParaRPr lang="en-US" sz="1200" b="1" dirty="0"/>
          </a:p>
        </p:txBody>
      </p:sp>
      <p:cxnSp>
        <p:nvCxnSpPr>
          <p:cNvPr id="20" name="Straight Arrow Connector 19"/>
          <p:cNvCxnSpPr/>
          <p:nvPr/>
        </p:nvCxnSpPr>
        <p:spPr>
          <a:xfrm flipH="1" flipV="1">
            <a:off x="5559836" y="5096610"/>
            <a:ext cx="891494" cy="62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6183056" y="486915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8</a:t>
            </a:r>
          </a:p>
        </p:txBody>
      </p:sp>
      <p:sp>
        <p:nvSpPr>
          <p:cNvPr id="24" name="Rectangle 23"/>
          <p:cNvSpPr/>
          <p:nvPr/>
        </p:nvSpPr>
        <p:spPr>
          <a:xfrm>
            <a:off x="3491880" y="1612846"/>
            <a:ext cx="2593848" cy="5920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بالإمكان إدخال حوالة جديدة أو حذف البيانات من خلال الشاشة الصغيرة أو عمل تحديث للبيانات من خلال الأزرار الموضحة.</a:t>
            </a:r>
            <a:endParaRPr lang="en-US" sz="1200" b="1" dirty="0"/>
          </a:p>
        </p:txBody>
      </p:sp>
      <p:sp>
        <p:nvSpPr>
          <p:cNvPr id="27" name="Right Brace 26"/>
          <p:cNvSpPr/>
          <p:nvPr/>
        </p:nvSpPr>
        <p:spPr>
          <a:xfrm rot="16200000">
            <a:off x="4643697" y="1799209"/>
            <a:ext cx="360094" cy="1472184"/>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29" name="Oval 28"/>
          <p:cNvSpPr/>
          <p:nvPr/>
        </p:nvSpPr>
        <p:spPr>
          <a:xfrm>
            <a:off x="4947620" y="221456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Tree>
    <p:extLst>
      <p:ext uri="{BB962C8B-B14F-4D97-AF65-F5344CB8AC3E}">
        <p14:creationId xmlns:p14="http://schemas.microsoft.com/office/powerpoint/2010/main" val="180284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22139"/>
            <a:ext cx="7392994" cy="437278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893041" y="2636912"/>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26552" y="216886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1475656" y="1340768"/>
            <a:ext cx="6192688" cy="584775"/>
          </a:xfrm>
          <a:prstGeom prst="rect">
            <a:avLst/>
          </a:prstGeom>
        </p:spPr>
        <p:txBody>
          <a:bodyPr wrap="square">
            <a:spAutoFit/>
          </a:bodyPr>
          <a:lstStyle/>
          <a:p>
            <a:pPr lvl="0" algn="ctr"/>
            <a:r>
              <a:rPr lang="ar-YE" sz="1600" b="1" dirty="0"/>
              <a:t>في حال كان هناك كشف حوالات لمجموعه من المستفيدين  فيتم الضغط على زر(</a:t>
            </a:r>
            <a:r>
              <a:rPr lang="en-US" sz="1600" b="1" u="sng" dirty="0"/>
              <a:t>Upload Excel Beneficiary Data</a:t>
            </a:r>
            <a:r>
              <a:rPr lang="ar-SA" sz="1600" b="1" dirty="0"/>
              <a:t>)، وستظهر الشاشة أدناه:</a:t>
            </a:r>
            <a:endParaRPr lang="en-US" sz="1600" b="1" dirty="0"/>
          </a:p>
        </p:txBody>
      </p:sp>
      <p:pic>
        <p:nvPicPr>
          <p:cNvPr id="8" name="صورة 13"/>
          <p:cNvPicPr/>
          <p:nvPr/>
        </p:nvPicPr>
        <p:blipFill rotWithShape="1">
          <a:blip r:embed="rId4" cstate="print">
            <a:extLst>
              <a:ext uri="{28A0092B-C50C-407E-A947-70E740481C1C}">
                <a14:useLocalDpi xmlns:a14="http://schemas.microsoft.com/office/drawing/2010/main" val="0"/>
              </a:ext>
            </a:extLst>
          </a:blip>
          <a:srcRect l="12969" t="19256" r="12838" b="12788"/>
          <a:stretch/>
        </p:blipFill>
        <p:spPr bwMode="auto">
          <a:xfrm>
            <a:off x="2312944" y="1928424"/>
            <a:ext cx="5835625" cy="4394228"/>
          </a:xfrm>
          <a:prstGeom prst="rect">
            <a:avLst/>
          </a:prstGeom>
          <a:noFill/>
        </p:spPr>
      </p:pic>
      <p:sp>
        <p:nvSpPr>
          <p:cNvPr id="9" name="Rectangle 8"/>
          <p:cNvSpPr/>
          <p:nvPr/>
        </p:nvSpPr>
        <p:spPr>
          <a:xfrm>
            <a:off x="6640122" y="2008539"/>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10" name="Straight Arrow Connector 9"/>
          <p:cNvCxnSpPr>
            <a:stCxn id="9" idx="1"/>
          </p:cNvCxnSpPr>
          <p:nvPr/>
        </p:nvCxnSpPr>
        <p:spPr>
          <a:xfrm flipH="1">
            <a:off x="5748630" y="2296571"/>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6148044" y="1922139"/>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11</a:t>
            </a:r>
          </a:p>
        </p:txBody>
      </p:sp>
      <p:sp>
        <p:nvSpPr>
          <p:cNvPr id="12" name="Rectangle 11"/>
          <p:cNvSpPr/>
          <p:nvPr/>
        </p:nvSpPr>
        <p:spPr>
          <a:xfrm>
            <a:off x="7543592" y="3902942"/>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dirty="0"/>
              <a:t>يتم عرض الحوالات المدخلة في الاكسل</a:t>
            </a:r>
            <a:endParaRPr lang="en-US" sz="1200" dirty="0"/>
          </a:p>
        </p:txBody>
      </p:sp>
      <p:cxnSp>
        <p:nvCxnSpPr>
          <p:cNvPr id="13" name="Straight Arrow Connector 12"/>
          <p:cNvCxnSpPr>
            <a:stCxn id="12" idx="1"/>
          </p:cNvCxnSpPr>
          <p:nvPr/>
        </p:nvCxnSpPr>
        <p:spPr>
          <a:xfrm flipH="1">
            <a:off x="6652100" y="4190974"/>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3282915" y="2984898"/>
            <a:ext cx="1209957" cy="46979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t>اختيار ملف الاكسل</a:t>
            </a:r>
            <a:endParaRPr lang="en-US" sz="1200" b="1" dirty="0"/>
          </a:p>
        </p:txBody>
      </p:sp>
      <p:cxnSp>
        <p:nvCxnSpPr>
          <p:cNvPr id="16" name="Straight Arrow Connector 15"/>
          <p:cNvCxnSpPr>
            <a:stCxn id="15" idx="0"/>
          </p:cNvCxnSpPr>
          <p:nvPr/>
        </p:nvCxnSpPr>
        <p:spPr>
          <a:xfrm flipH="1" flipV="1">
            <a:off x="3887893" y="2195131"/>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Oval 16"/>
          <p:cNvSpPr/>
          <p:nvPr/>
        </p:nvSpPr>
        <p:spPr>
          <a:xfrm>
            <a:off x="3670130" y="271311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
        <p:nvSpPr>
          <p:cNvPr id="23" name="Oval 22"/>
          <p:cNvSpPr/>
          <p:nvPr/>
        </p:nvSpPr>
        <p:spPr>
          <a:xfrm>
            <a:off x="7039536" y="3796626"/>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10</a:t>
            </a:r>
          </a:p>
        </p:txBody>
      </p:sp>
      <p:sp>
        <p:nvSpPr>
          <p:cNvPr id="18" name="Rectangle 17"/>
          <p:cNvSpPr/>
          <p:nvPr/>
        </p:nvSpPr>
        <p:spPr>
          <a:xfrm>
            <a:off x="4648189" y="2935890"/>
            <a:ext cx="1209957" cy="9670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smtClean="0"/>
              <a:t>تحميل ملف الاكسل يحتوي على عناوين البيانات  الا ساسية  لادخال الحوالا ت  بترتيب محدد</a:t>
            </a:r>
            <a:endParaRPr lang="en-US" sz="1200" b="1" dirty="0"/>
          </a:p>
        </p:txBody>
      </p:sp>
      <p:cxnSp>
        <p:nvCxnSpPr>
          <p:cNvPr id="19" name="Straight Arrow Connector 18"/>
          <p:cNvCxnSpPr/>
          <p:nvPr/>
        </p:nvCxnSpPr>
        <p:spPr>
          <a:xfrm flipH="1" flipV="1">
            <a:off x="4788024" y="2117108"/>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9054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اعتماد الحوالات </a:t>
            </a:r>
            <a:r>
              <a:rPr lang="en-US" sz="2000" b="1" dirty="0"/>
              <a:t>Approve Send Remittance</a:t>
            </a:r>
          </a:p>
        </p:txBody>
      </p:sp>
      <p:grpSp>
        <p:nvGrpSpPr>
          <p:cNvPr id="10" name="Group 9"/>
          <p:cNvGrpSpPr/>
          <p:nvPr/>
        </p:nvGrpSpPr>
        <p:grpSpPr>
          <a:xfrm>
            <a:off x="676771" y="2297001"/>
            <a:ext cx="8071693" cy="4084325"/>
            <a:chOff x="676771" y="1967477"/>
            <a:chExt cx="8071693" cy="4413850"/>
          </a:xfrm>
        </p:grpSpPr>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87098"/>
              <a:ext cx="7992888" cy="4394229"/>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864619" y="2838666"/>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4" name="Straight Arrow Connector 3"/>
            <p:cNvCxnSpPr/>
            <p:nvPr/>
          </p:nvCxnSpPr>
          <p:spPr>
            <a:xfrm>
              <a:off x="676771" y="236515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Picture 5"/>
            <p:cNvPicPr/>
            <p:nvPr/>
          </p:nvPicPr>
          <p:blipFill rotWithShape="1">
            <a:blip r:embed="rId4" cstate="print">
              <a:extLst>
                <a:ext uri="{BEBA8EAE-BF5A-486C-A8C5-ECC9F3942E4B}">
                  <a14:imgProps xmlns:a14="http://schemas.microsoft.com/office/drawing/2010/main">
                    <a14:imgLayer r:embed="rId5">
                      <a14:imgEffect>
                        <a14:artisticBlur radius="6"/>
                      </a14:imgEffect>
                    </a14:imgLayer>
                  </a14:imgProps>
                </a:ext>
                <a:ext uri="{28A0092B-C50C-407E-A947-70E740481C1C}">
                  <a14:useLocalDpi xmlns:a14="http://schemas.microsoft.com/office/drawing/2010/main" val="0"/>
                </a:ext>
              </a:extLst>
            </a:blip>
            <a:srcRect l="17806" t="13152" r="1600" b="21409"/>
            <a:stretch/>
          </p:blipFill>
          <p:spPr bwMode="auto">
            <a:xfrm>
              <a:off x="2411760" y="1967477"/>
              <a:ext cx="6336704" cy="4413850"/>
            </a:xfrm>
            <a:prstGeom prst="rect">
              <a:avLst/>
            </a:prstGeom>
            <a:noFill/>
            <a:ln w="9525">
              <a:solidFill>
                <a:schemeClr val="tx1"/>
              </a:solidFill>
              <a:miter lim="800000"/>
              <a:headEnd/>
              <a:tailEnd/>
            </a:ln>
          </p:spPr>
        </p:pic>
        <p:sp>
          <p:nvSpPr>
            <p:cNvPr id="7" name="Rectangle 6"/>
            <p:cNvSpPr/>
            <p:nvPr/>
          </p:nvSpPr>
          <p:spPr>
            <a:xfrm>
              <a:off x="4183045" y="1967477"/>
              <a:ext cx="1209957" cy="86572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 زر </a:t>
              </a:r>
              <a:r>
                <a:rPr lang="en-US" sz="1200" b="1" dirty="0" smtClean="0"/>
                <a:t>show </a:t>
              </a:r>
              <a:r>
                <a:rPr lang="ar-SA" sz="1200" b="1" dirty="0"/>
                <a:t>ليتم عرض جميع الحوالات </a:t>
              </a:r>
              <a:r>
                <a:rPr lang="ar-SA" sz="1200" b="1" dirty="0" smtClean="0"/>
                <a:t>المدخلة</a:t>
              </a:r>
              <a:endParaRPr lang="en-US" sz="1200" b="1" dirty="0"/>
            </a:p>
          </p:txBody>
        </p:sp>
        <p:sp>
          <p:nvSpPr>
            <p:cNvPr id="8" name="Oval 7"/>
            <p:cNvSpPr/>
            <p:nvPr/>
          </p:nvSpPr>
          <p:spPr>
            <a:xfrm>
              <a:off x="3965281" y="1982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2757396" y="2267024"/>
              <a:ext cx="142564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ar-SA" sz="1200" b="1" dirty="0" smtClean="0"/>
                <a:t>زر </a:t>
              </a:r>
              <a:r>
                <a:rPr lang="en-US" sz="1200" b="1" dirty="0" smtClean="0"/>
                <a:t>submit</a:t>
              </a:r>
              <a:r>
                <a:rPr lang="ar-SA" sz="1200" b="1" dirty="0"/>
                <a:t>لاعتماد الحوالات </a:t>
              </a:r>
              <a:endParaRPr lang="en-US" sz="1200" b="1" dirty="0"/>
            </a:p>
          </p:txBody>
        </p:sp>
        <p:sp>
          <p:nvSpPr>
            <p:cNvPr id="13" name="Oval 12"/>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4" name="Straight Arrow Connector 13"/>
            <p:cNvCxnSpPr/>
            <p:nvPr/>
          </p:nvCxnSpPr>
          <p:spPr>
            <a:xfrm flipV="1">
              <a:off x="2757396" y="3645024"/>
              <a:ext cx="0" cy="8403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7713561" y="4302820"/>
              <a:ext cx="827479" cy="93124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a:t>
              </a:r>
              <a:r>
                <a:rPr lang="ar-SA" sz="1200" b="1" dirty="0" smtClean="0"/>
                <a:t> عرض اجمالي عدد الحوالات  المدخلة لكل مشروع</a:t>
              </a:r>
              <a:endParaRPr lang="en-US" sz="1200" b="1" dirty="0"/>
            </a:p>
          </p:txBody>
        </p:sp>
        <p:sp>
          <p:nvSpPr>
            <p:cNvPr id="16" name="Oval 15"/>
            <p:cNvSpPr/>
            <p:nvPr/>
          </p:nvSpPr>
          <p:spPr>
            <a:xfrm>
              <a:off x="7909537" y="403038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16"/>
            <p:cNvCxnSpPr>
              <a:stCxn id="15" idx="0"/>
            </p:cNvCxnSpPr>
            <p:nvPr/>
          </p:nvCxnSpPr>
          <p:spPr>
            <a:xfrm flipV="1">
              <a:off x="8127301" y="3717864"/>
              <a:ext cx="0" cy="584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1" name="Rectangle 10"/>
          <p:cNvSpPr/>
          <p:nvPr/>
        </p:nvSpPr>
        <p:spPr>
          <a:xfrm>
            <a:off x="1032271" y="1484784"/>
            <a:ext cx="7095029" cy="646331"/>
          </a:xfrm>
          <a:prstGeom prst="rect">
            <a:avLst/>
          </a:prstGeom>
        </p:spPr>
        <p:txBody>
          <a:bodyPr wrap="square">
            <a:spAutoFit/>
          </a:bodyPr>
          <a:lstStyle/>
          <a:p>
            <a:pPr algn="ctr"/>
            <a:r>
              <a:rPr lang="ar-YE" dirty="0"/>
              <a:t>يتم من خلال هذه الشاشة </a:t>
            </a:r>
            <a:r>
              <a:rPr lang="ar-YE" dirty="0" smtClean="0"/>
              <a:t>ا</a:t>
            </a:r>
            <a:r>
              <a:rPr lang="ar-SA" dirty="0" smtClean="0"/>
              <a:t>عتماد الحوالات المدخلة في الواجهة السابقة  لتتم عملية تكوين الحوالات وارسالها.</a:t>
            </a:r>
            <a:endParaRPr lang="ar-SA" dirty="0">
              <a:effectLst/>
            </a:endParaRPr>
          </a:p>
        </p:txBody>
      </p:sp>
    </p:spTree>
    <p:extLst>
      <p:ext uri="{BB962C8B-B14F-4D97-AF65-F5344CB8AC3E}">
        <p14:creationId xmlns:p14="http://schemas.microsoft.com/office/powerpoint/2010/main" val="310885368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9442</TotalTime>
  <Words>1653</Words>
  <Application>Microsoft Office PowerPoint</Application>
  <PresentationFormat>On-screen Show (4:3)</PresentationFormat>
  <Paragraphs>258</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Hafed Ibrahim</dc:creator>
  <cp:lastModifiedBy>Shatha Aziz</cp:lastModifiedBy>
  <cp:revision>232</cp:revision>
  <dcterms:created xsi:type="dcterms:W3CDTF">2020-08-17T09:18:12Z</dcterms:created>
  <dcterms:modified xsi:type="dcterms:W3CDTF">2024-01-06T19:54:17Z</dcterms:modified>
</cp:coreProperties>
</file>